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5" r:id="rId2"/>
  </p:sldMasterIdLst>
  <p:notesMasterIdLst>
    <p:notesMasterId r:id="rId51"/>
  </p:notesMasterIdLst>
  <p:sldIdLst>
    <p:sldId id="318" r:id="rId3"/>
    <p:sldId id="257" r:id="rId4"/>
    <p:sldId id="258" r:id="rId5"/>
    <p:sldId id="259" r:id="rId6"/>
    <p:sldId id="260" r:id="rId7"/>
    <p:sldId id="261" r:id="rId8"/>
    <p:sldId id="262" r:id="rId9"/>
    <p:sldId id="263" r:id="rId10"/>
    <p:sldId id="264" r:id="rId11"/>
    <p:sldId id="265" r:id="rId12"/>
    <p:sldId id="319" r:id="rId13"/>
    <p:sldId id="320" r:id="rId14"/>
    <p:sldId id="321" r:id="rId15"/>
    <p:sldId id="300" r:id="rId16"/>
    <p:sldId id="301" r:id="rId17"/>
    <p:sldId id="267" r:id="rId18"/>
    <p:sldId id="268" r:id="rId19"/>
    <p:sldId id="270" r:id="rId20"/>
    <p:sldId id="272" r:id="rId21"/>
    <p:sldId id="273" r:id="rId22"/>
    <p:sldId id="274" r:id="rId23"/>
    <p:sldId id="322" r:id="rId24"/>
    <p:sldId id="275" r:id="rId25"/>
    <p:sldId id="276" r:id="rId26"/>
    <p:sldId id="277" r:id="rId27"/>
    <p:sldId id="278" r:id="rId28"/>
    <p:sldId id="279" r:id="rId29"/>
    <p:sldId id="280" r:id="rId30"/>
    <p:sldId id="282" r:id="rId31"/>
    <p:sldId id="283" r:id="rId32"/>
    <p:sldId id="284" r:id="rId33"/>
    <p:sldId id="285" r:id="rId34"/>
    <p:sldId id="288" r:id="rId35"/>
    <p:sldId id="289" r:id="rId36"/>
    <p:sldId id="294" r:id="rId37"/>
    <p:sldId id="295" r:id="rId38"/>
    <p:sldId id="296" r:id="rId39"/>
    <p:sldId id="297" r:id="rId40"/>
    <p:sldId id="298" r:id="rId41"/>
    <p:sldId id="299" r:id="rId42"/>
    <p:sldId id="308" r:id="rId43"/>
    <p:sldId id="323" r:id="rId44"/>
    <p:sldId id="310" r:id="rId45"/>
    <p:sldId id="312" r:id="rId46"/>
    <p:sldId id="324" r:id="rId47"/>
    <p:sldId id="325" r:id="rId48"/>
    <p:sldId id="316" r:id="rId49"/>
    <p:sldId id="317" r:id="rId50"/>
  </p:sldIdLst>
  <p:sldSz cx="12192000" cy="6858000"/>
  <p:notesSz cx="6858000" cy="9144000"/>
  <p:embeddedFontLst>
    <p:embeddedFont>
      <p:font typeface="Cambria" panose="02040503050406030204" pitchFamily="18"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hH5SNnzKNUDX3Wh1aXqLS52mt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74" Type="http://customschemas.google.com/relationships/presentationmetadata" Target="meta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23946f586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2723946f586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g2723946f586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EB17F6E0-97F9-77DF-A401-C91BB5BC478B}"/>
            </a:ext>
          </a:extLst>
        </p:cNvPr>
        <p:cNvGrpSpPr/>
        <p:nvPr/>
      </p:nvGrpSpPr>
      <p:grpSpPr>
        <a:xfrm>
          <a:off x="0" y="0"/>
          <a:ext cx="0" cy="0"/>
          <a:chOff x="0" y="0"/>
          <a:chExt cx="0" cy="0"/>
        </a:xfrm>
      </p:grpSpPr>
      <p:sp>
        <p:nvSpPr>
          <p:cNvPr id="311" name="Google Shape;311;g2723946f586_0_144:notes">
            <a:extLst>
              <a:ext uri="{FF2B5EF4-FFF2-40B4-BE49-F238E27FC236}">
                <a16:creationId xmlns:a16="http://schemas.microsoft.com/office/drawing/2014/main" id="{A4032E9D-95FB-9820-5596-A47D1374F7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23946f586_0_144:notes">
            <a:extLst>
              <a:ext uri="{FF2B5EF4-FFF2-40B4-BE49-F238E27FC236}">
                <a16:creationId xmlns:a16="http://schemas.microsoft.com/office/drawing/2014/main" id="{5D74FB45-3EE7-7E3F-B48D-46C1098534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723946f586_0_144:notes">
            <a:extLst>
              <a:ext uri="{FF2B5EF4-FFF2-40B4-BE49-F238E27FC236}">
                <a16:creationId xmlns:a16="http://schemas.microsoft.com/office/drawing/2014/main" id="{D9005A89-FC1A-EA0D-D54F-685331B5B97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528078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4E7060B5-94E7-9508-79CD-77CD6CF5ECF9}"/>
            </a:ext>
          </a:extLst>
        </p:cNvPr>
        <p:cNvGrpSpPr/>
        <p:nvPr/>
      </p:nvGrpSpPr>
      <p:grpSpPr>
        <a:xfrm>
          <a:off x="0" y="0"/>
          <a:ext cx="0" cy="0"/>
          <a:chOff x="0" y="0"/>
          <a:chExt cx="0" cy="0"/>
        </a:xfrm>
      </p:grpSpPr>
      <p:sp>
        <p:nvSpPr>
          <p:cNvPr id="327" name="Google Shape;327;g2723946f586_0_167:notes">
            <a:extLst>
              <a:ext uri="{FF2B5EF4-FFF2-40B4-BE49-F238E27FC236}">
                <a16:creationId xmlns:a16="http://schemas.microsoft.com/office/drawing/2014/main" id="{873B7B5D-D274-BD87-3B54-D49630F32E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23946f586_0_167:notes">
            <a:extLst>
              <a:ext uri="{FF2B5EF4-FFF2-40B4-BE49-F238E27FC236}">
                <a16:creationId xmlns:a16="http://schemas.microsoft.com/office/drawing/2014/main" id="{A1B06D98-B492-C7D7-B6D5-536B7C5123B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723946f586_0_167:notes">
            <a:extLst>
              <a:ext uri="{FF2B5EF4-FFF2-40B4-BE49-F238E27FC236}">
                <a16:creationId xmlns:a16="http://schemas.microsoft.com/office/drawing/2014/main" id="{9DF1EFC2-F6EB-F047-157C-3D0204FEA88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79101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3E8D32E6-D52A-DF5A-C86B-0787137A8FB8}"/>
            </a:ext>
          </a:extLst>
        </p:cNvPr>
        <p:cNvGrpSpPr/>
        <p:nvPr/>
      </p:nvGrpSpPr>
      <p:grpSpPr>
        <a:xfrm>
          <a:off x="0" y="0"/>
          <a:ext cx="0" cy="0"/>
          <a:chOff x="0" y="0"/>
          <a:chExt cx="0" cy="0"/>
        </a:xfrm>
      </p:grpSpPr>
      <p:sp>
        <p:nvSpPr>
          <p:cNvPr id="327" name="Google Shape;327;g2723946f586_0_167:notes">
            <a:extLst>
              <a:ext uri="{FF2B5EF4-FFF2-40B4-BE49-F238E27FC236}">
                <a16:creationId xmlns:a16="http://schemas.microsoft.com/office/drawing/2014/main" id="{C78D6CE5-A28A-6847-96E8-941D43069C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23946f586_0_167:notes">
            <a:extLst>
              <a:ext uri="{FF2B5EF4-FFF2-40B4-BE49-F238E27FC236}">
                <a16:creationId xmlns:a16="http://schemas.microsoft.com/office/drawing/2014/main" id="{A29ED39E-4DCA-FBBE-DC92-239ECFBFC75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723946f586_0_167:notes">
            <a:extLst>
              <a:ext uri="{FF2B5EF4-FFF2-40B4-BE49-F238E27FC236}">
                <a16:creationId xmlns:a16="http://schemas.microsoft.com/office/drawing/2014/main" id="{D7A3A67F-8A1B-C53A-D9E3-B9C8C7A638E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3128368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a:extLst>
            <a:ext uri="{FF2B5EF4-FFF2-40B4-BE49-F238E27FC236}">
              <a16:creationId xmlns:a16="http://schemas.microsoft.com/office/drawing/2014/main" id="{B7B62C9C-7321-1ADA-DA79-885350FC4473}"/>
            </a:ext>
          </a:extLst>
        </p:cNvPr>
        <p:cNvGrpSpPr/>
        <p:nvPr/>
      </p:nvGrpSpPr>
      <p:grpSpPr>
        <a:xfrm>
          <a:off x="0" y="0"/>
          <a:ext cx="0" cy="0"/>
          <a:chOff x="0" y="0"/>
          <a:chExt cx="0" cy="0"/>
        </a:xfrm>
      </p:grpSpPr>
      <p:sp>
        <p:nvSpPr>
          <p:cNvPr id="726" name="Google Shape;726;p52:notes">
            <a:extLst>
              <a:ext uri="{FF2B5EF4-FFF2-40B4-BE49-F238E27FC236}">
                <a16:creationId xmlns:a16="http://schemas.microsoft.com/office/drawing/2014/main" id="{7821C1B1-C7D2-8AC7-810D-4FF9C23C673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300"/>
              <a:buFont typeface="Arial"/>
              <a:buNone/>
              <a:tabLst/>
              <a:defRPr/>
            </a:pPr>
            <a:fld id="{00000000-1234-1234-1234-123412341234}" type="slidenum">
              <a:rPr kumimoji="0" lang="en-US" sz="13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FFFFFF"/>
                </a:buClr>
                <a:buSzPts val="1300"/>
                <a:buFont typeface="Arial"/>
                <a:buNone/>
                <a:tabLst/>
                <a:defRPr/>
              </a:pPr>
              <a:t>14</a:t>
            </a:fld>
            <a:endParaRPr kumimoji="0" sz="13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27" name="Google Shape;727;p52:notes">
            <a:extLst>
              <a:ext uri="{FF2B5EF4-FFF2-40B4-BE49-F238E27FC236}">
                <a16:creationId xmlns:a16="http://schemas.microsoft.com/office/drawing/2014/main" id="{CB1A5A0B-1746-FA1A-8614-3B25BB42624B}"/>
              </a:ext>
            </a:extLst>
          </p:cNvPr>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8" name="Google Shape;728;p52:notes">
            <a:extLst>
              <a:ext uri="{FF2B5EF4-FFF2-40B4-BE49-F238E27FC236}">
                <a16:creationId xmlns:a16="http://schemas.microsoft.com/office/drawing/2014/main" id="{7E897369-712E-A820-7347-4127F4215E3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241404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a:extLst>
            <a:ext uri="{FF2B5EF4-FFF2-40B4-BE49-F238E27FC236}">
              <a16:creationId xmlns:a16="http://schemas.microsoft.com/office/drawing/2014/main" id="{4588ED32-1BB5-D40D-EB23-B489731E16AE}"/>
            </a:ext>
          </a:extLst>
        </p:cNvPr>
        <p:cNvGrpSpPr/>
        <p:nvPr/>
      </p:nvGrpSpPr>
      <p:grpSpPr>
        <a:xfrm>
          <a:off x="0" y="0"/>
          <a:ext cx="0" cy="0"/>
          <a:chOff x="0" y="0"/>
          <a:chExt cx="0" cy="0"/>
        </a:xfrm>
      </p:grpSpPr>
      <p:sp>
        <p:nvSpPr>
          <p:cNvPr id="744" name="Google Shape;744;p53:notes">
            <a:extLst>
              <a:ext uri="{FF2B5EF4-FFF2-40B4-BE49-F238E27FC236}">
                <a16:creationId xmlns:a16="http://schemas.microsoft.com/office/drawing/2014/main" id="{DD3CE604-6263-EE98-DA56-5E8CFB73B03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53:notes">
            <a:extLst>
              <a:ext uri="{FF2B5EF4-FFF2-40B4-BE49-F238E27FC236}">
                <a16:creationId xmlns:a16="http://schemas.microsoft.com/office/drawing/2014/main" id="{1D34B746-5B23-9147-D8B0-5FBACDB78C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2878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723946f586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723946f586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2723946f586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723946f586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723946f586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g2723946f586_0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8" name="Google Shape;40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27" name="Google Shape;42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25</a:t>
            </a:fld>
            <a:endParaRPr sz="1300" b="0" i="0" u="none" strike="noStrike" cap="none">
              <a:solidFill>
                <a:srgbClr val="FFFFFF"/>
              </a:solidFill>
              <a:latin typeface="Arial"/>
              <a:ea typeface="Arial"/>
              <a:cs typeface="Arial"/>
              <a:sym typeface="Arial"/>
            </a:endParaRPr>
          </a:p>
        </p:txBody>
      </p:sp>
      <p:sp>
        <p:nvSpPr>
          <p:cNvPr id="437" name="Google Shape;437;p29: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29:notes"/>
          <p:cNvSpPr txBox="1">
            <a:spLocks noGrp="1"/>
          </p:cNvSpPr>
          <p:nvPr>
            <p:ph type="body" idx="1"/>
          </p:nvPr>
        </p:nvSpPr>
        <p:spPr>
          <a:xfrm>
            <a:off x="701345" y="4416099"/>
            <a:ext cx="5607711" cy="4182457"/>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26</a:t>
            </a:fld>
            <a:endParaRPr sz="1300" b="0" i="0" u="none" strike="noStrike" cap="none">
              <a:solidFill>
                <a:srgbClr val="FFFFFF"/>
              </a:solidFill>
              <a:latin typeface="Arial"/>
              <a:ea typeface="Arial"/>
              <a:cs typeface="Arial"/>
              <a:sym typeface="Arial"/>
            </a:endParaRPr>
          </a:p>
        </p:txBody>
      </p:sp>
      <p:sp>
        <p:nvSpPr>
          <p:cNvPr id="445" name="Google Shape;445;p30: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2: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72" name="Google Shape;47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28</a:t>
            </a:fld>
            <a:endParaRPr sz="1300" b="0" i="0" u="none" strike="noStrike" cap="none">
              <a:solidFill>
                <a:srgbClr val="FFFFFF"/>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30</a:t>
            </a:fld>
            <a:endParaRPr sz="1300" b="0" i="0" u="none" strike="noStrike" cap="none">
              <a:solidFill>
                <a:srgbClr val="FFFFFF"/>
              </a:solidFill>
              <a:latin typeface="Arial"/>
              <a:ea typeface="Arial"/>
              <a:cs typeface="Arial"/>
              <a:sym typeface="Arial"/>
            </a:endParaRPr>
          </a:p>
        </p:txBody>
      </p:sp>
      <p:sp>
        <p:nvSpPr>
          <p:cNvPr id="539" name="Google Shape;539;p35: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0" name="Google Shape;540;p35: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31</a:t>
            </a:fld>
            <a:endParaRPr sz="1300" b="0" i="0" u="none" strike="noStrike" cap="none">
              <a:solidFill>
                <a:srgbClr val="FFFFFF"/>
              </a:solidFill>
              <a:latin typeface="Arial"/>
              <a:ea typeface="Arial"/>
              <a:cs typeface="Arial"/>
              <a:sym typeface="Arial"/>
            </a:endParaRPr>
          </a:p>
        </p:txBody>
      </p:sp>
      <p:sp>
        <p:nvSpPr>
          <p:cNvPr id="557" name="Google Shape;557;p36: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8" name="Google Shape;558;p36: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Why would this be useful?  Main reason is focus.  Also enables “smart” cropping.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23946f586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2723946f586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2723946f586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33</a:t>
            </a:fld>
            <a:endParaRPr sz="1300" b="0" i="0" u="none" strike="noStrike" cap="none">
              <a:solidFill>
                <a:srgbClr val="FFFFFF"/>
              </a:solidFill>
              <a:latin typeface="Arial"/>
              <a:ea typeface="Arial"/>
              <a:cs typeface="Arial"/>
              <a:sym typeface="Arial"/>
            </a:endParaRPr>
          </a:p>
        </p:txBody>
      </p:sp>
      <p:sp>
        <p:nvSpPr>
          <p:cNvPr id="595" name="Google Shape;595;p40: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40: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Merlin offers quick identification help for all levels of bird watchers and outdoor enthusiasts to help you learn about the birds in any country in the world.</a:t>
            </a:r>
            <a:endParaRPr/>
          </a:p>
        </p:txBody>
      </p:sp>
      <p:sp>
        <p:nvSpPr>
          <p:cNvPr id="609" name="Google Shape;60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9" name="Google Shape;65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37</a:t>
            </a:fld>
            <a:endParaRPr sz="1300" b="0" i="0" u="none" strike="noStrike" cap="none">
              <a:solidFill>
                <a:srgbClr val="FFFFFF"/>
              </a:solidFill>
              <a:latin typeface="Arial"/>
              <a:ea typeface="Arial"/>
              <a:cs typeface="Arial"/>
              <a:sym typeface="Arial"/>
            </a:endParaRPr>
          </a:p>
        </p:txBody>
      </p:sp>
      <p:sp>
        <p:nvSpPr>
          <p:cNvPr id="679" name="Google Shape;679;p48: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0" name="Google Shape;680;p48: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38</a:t>
            </a:fld>
            <a:endParaRPr sz="1300" b="0" i="0" u="none" strike="noStrike" cap="none">
              <a:solidFill>
                <a:srgbClr val="FFFFFF"/>
              </a:solidFill>
              <a:latin typeface="Arial"/>
              <a:ea typeface="Arial"/>
              <a:cs typeface="Arial"/>
              <a:sym typeface="Arial"/>
            </a:endParaRPr>
          </a:p>
        </p:txBody>
      </p:sp>
      <p:sp>
        <p:nvSpPr>
          <p:cNvPr id="688" name="Google Shape;688;p49:notes"/>
          <p:cNvSpPr>
            <a:spLocks noGrp="1" noRot="1" noChangeAspect="1"/>
          </p:cNvSpPr>
          <p:nvPr>
            <p:ph type="sldImg" idx="2"/>
          </p:nvPr>
        </p:nvSpPr>
        <p:spPr>
          <a:xfrm>
            <a:off x="407988" y="695325"/>
            <a:ext cx="6164262" cy="34686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p49:notes"/>
          <p:cNvSpPr txBox="1">
            <a:spLocks noGrp="1"/>
          </p:cNvSpPr>
          <p:nvPr>
            <p:ph type="body" idx="1"/>
          </p:nvPr>
        </p:nvSpPr>
        <p:spPr>
          <a:xfrm>
            <a:off x="909770" y="4396116"/>
            <a:ext cx="5160433" cy="424086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39</a:t>
            </a:fld>
            <a:endParaRPr sz="1200" b="0" i="0" u="none" strike="noStrike" cap="none">
              <a:solidFill>
                <a:srgbClr val="000000"/>
              </a:solidFill>
              <a:latin typeface="Times New Roman"/>
              <a:ea typeface="Times New Roman"/>
              <a:cs typeface="Times New Roman"/>
              <a:sym typeface="Times New Roman"/>
            </a:endParaRPr>
          </a:p>
        </p:txBody>
      </p:sp>
      <p:sp>
        <p:nvSpPr>
          <p:cNvPr id="706" name="Google Shape;706;p50: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1300"/>
              <a:buFont typeface="Arial"/>
              <a:buNone/>
            </a:pPr>
            <a:fld id="{00000000-1234-1234-1234-123412341234}" type="slidenum">
              <a:rPr lang="en-US" sz="1300" b="0" i="0" u="none" strike="noStrike" cap="none">
                <a:solidFill>
                  <a:srgbClr val="FFFFFF"/>
                </a:solidFill>
                <a:latin typeface="Arial"/>
                <a:ea typeface="Arial"/>
                <a:cs typeface="Arial"/>
                <a:sym typeface="Arial"/>
              </a:rPr>
              <a:t>40</a:t>
            </a:fld>
            <a:endParaRPr sz="1300" b="0" i="0" u="none" strike="noStrike" cap="none">
              <a:solidFill>
                <a:srgbClr val="FFFFFF"/>
              </a:solidFill>
              <a:latin typeface="Arial"/>
              <a:ea typeface="Arial"/>
              <a:cs typeface="Arial"/>
              <a:sym typeface="Arial"/>
            </a:endParaRPr>
          </a:p>
        </p:txBody>
      </p:sp>
      <p:sp>
        <p:nvSpPr>
          <p:cNvPr id="719" name="Google Shape;719;p51: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0" name="Google Shape;72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723946f58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723946f58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g2723946f586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723946f586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2723946f586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723946f58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723946f586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0" name="Google Shape;840;g2723946f586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723946f586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2723946f586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g2723946f586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318fcb6a07b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318fcb6a07b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g318fcb6a07b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6" name="Google Shape;896;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723946f586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2723946f586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23946f586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723946f586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723946f586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723946f586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723946f586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2723946f586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723946f586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23946f586_0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723946f586_0_1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723946f586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723946f586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2723946f586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19"/>
        <p:cNvGrpSpPr/>
        <p:nvPr/>
      </p:nvGrpSpPr>
      <p:grpSpPr>
        <a:xfrm>
          <a:off x="0" y="0"/>
          <a:ext cx="0" cy="0"/>
          <a:chOff x="0" y="0"/>
          <a:chExt cx="0" cy="0"/>
        </a:xfrm>
      </p:grpSpPr>
      <p:pic>
        <p:nvPicPr>
          <p:cNvPr id="20" name="Google Shape;20;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1" name="Google Shape;21;p7"/>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7"/>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91"/>
        <p:cNvGrpSpPr/>
        <p:nvPr/>
      </p:nvGrpSpPr>
      <p:grpSpPr>
        <a:xfrm>
          <a:off x="0" y="0"/>
          <a:ext cx="0" cy="0"/>
          <a:chOff x="0" y="0"/>
          <a:chExt cx="0" cy="0"/>
        </a:xfrm>
      </p:grpSpPr>
      <p:grpSp>
        <p:nvGrpSpPr>
          <p:cNvPr id="92" name="Google Shape;92;p15"/>
          <p:cNvGrpSpPr/>
          <p:nvPr/>
        </p:nvGrpSpPr>
        <p:grpSpPr>
          <a:xfrm>
            <a:off x="0" y="473953"/>
            <a:ext cx="12192000" cy="5621336"/>
            <a:chOff x="0" y="473953"/>
            <a:chExt cx="12192000" cy="5621336"/>
          </a:xfrm>
        </p:grpSpPr>
        <p:pic>
          <p:nvPicPr>
            <p:cNvPr id="93" name="Google Shape;93;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94" name="Google Shape;94;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95" name="Google Shape;95;p15"/>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5"/>
          <p:cNvSpPr>
            <a:spLocks noGrp="1"/>
          </p:cNvSpPr>
          <p:nvPr>
            <p:ph type="pic" idx="2"/>
          </p:nvPr>
        </p:nvSpPr>
        <p:spPr>
          <a:xfrm>
            <a:off x="1877176" y="2428875"/>
            <a:ext cx="1066800" cy="1066800"/>
          </a:xfrm>
          <a:prstGeom prst="rect">
            <a:avLst/>
          </a:prstGeom>
          <a:solidFill>
            <a:schemeClr val="lt1"/>
          </a:solidFill>
          <a:ln>
            <a:noFill/>
          </a:ln>
        </p:spPr>
      </p:sp>
      <p:sp>
        <p:nvSpPr>
          <p:cNvPr id="97" name="Google Shape;97;p15"/>
          <p:cNvSpPr txBox="1">
            <a:spLocks noGrp="1"/>
          </p:cNvSpPr>
          <p:nvPr>
            <p:ph type="body" idx="1"/>
          </p:nvPr>
        </p:nvSpPr>
        <p:spPr>
          <a:xfrm>
            <a:off x="1500168"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8" name="Google Shape;98;p15"/>
          <p:cNvSpPr txBox="1">
            <a:spLocks noGrp="1"/>
          </p:cNvSpPr>
          <p:nvPr>
            <p:ph type="body" idx="3"/>
          </p:nvPr>
        </p:nvSpPr>
        <p:spPr>
          <a:xfrm>
            <a:off x="1500168"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9" name="Google Shape;99;p15"/>
          <p:cNvSpPr>
            <a:spLocks noGrp="1"/>
          </p:cNvSpPr>
          <p:nvPr>
            <p:ph type="pic" idx="4"/>
          </p:nvPr>
        </p:nvSpPr>
        <p:spPr>
          <a:xfrm>
            <a:off x="4226270" y="2428875"/>
            <a:ext cx="1066800" cy="1066800"/>
          </a:xfrm>
          <a:prstGeom prst="rect">
            <a:avLst/>
          </a:prstGeom>
          <a:solidFill>
            <a:schemeClr val="lt1"/>
          </a:solidFill>
          <a:ln>
            <a:noFill/>
          </a:ln>
        </p:spPr>
      </p:sp>
      <p:sp>
        <p:nvSpPr>
          <p:cNvPr id="100" name="Google Shape;100;p15"/>
          <p:cNvSpPr txBox="1">
            <a:spLocks noGrp="1"/>
          </p:cNvSpPr>
          <p:nvPr>
            <p:ph type="body" idx="5"/>
          </p:nvPr>
        </p:nvSpPr>
        <p:spPr>
          <a:xfrm>
            <a:off x="3849262"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6"/>
          </p:nvPr>
        </p:nvSpPr>
        <p:spPr>
          <a:xfrm>
            <a:off x="3849262"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2" name="Google Shape;102;p15"/>
          <p:cNvSpPr>
            <a:spLocks noGrp="1"/>
          </p:cNvSpPr>
          <p:nvPr>
            <p:ph type="pic" idx="7"/>
          </p:nvPr>
        </p:nvSpPr>
        <p:spPr>
          <a:xfrm>
            <a:off x="6655584" y="2428875"/>
            <a:ext cx="1066800" cy="1066800"/>
          </a:xfrm>
          <a:prstGeom prst="rect">
            <a:avLst/>
          </a:prstGeom>
          <a:solidFill>
            <a:schemeClr val="lt1"/>
          </a:solidFill>
          <a:ln>
            <a:noFill/>
          </a:ln>
        </p:spPr>
      </p:sp>
      <p:sp>
        <p:nvSpPr>
          <p:cNvPr id="103" name="Google Shape;103;p15"/>
          <p:cNvSpPr txBox="1">
            <a:spLocks noGrp="1"/>
          </p:cNvSpPr>
          <p:nvPr>
            <p:ph type="body" idx="8"/>
          </p:nvPr>
        </p:nvSpPr>
        <p:spPr>
          <a:xfrm>
            <a:off x="6198355" y="3654378"/>
            <a:ext cx="2105135"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4" name="Google Shape;104;p15"/>
          <p:cNvSpPr txBox="1">
            <a:spLocks noGrp="1"/>
          </p:cNvSpPr>
          <p:nvPr>
            <p:ph type="body" idx="9"/>
          </p:nvPr>
        </p:nvSpPr>
        <p:spPr>
          <a:xfrm>
            <a:off x="6095999" y="3809747"/>
            <a:ext cx="2299855"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15"/>
          <p:cNvSpPr>
            <a:spLocks noGrp="1"/>
          </p:cNvSpPr>
          <p:nvPr>
            <p:ph type="pic" idx="13"/>
          </p:nvPr>
        </p:nvSpPr>
        <p:spPr>
          <a:xfrm>
            <a:off x="9136814" y="2428875"/>
            <a:ext cx="1066800" cy="1066800"/>
          </a:xfrm>
          <a:prstGeom prst="rect">
            <a:avLst/>
          </a:prstGeom>
          <a:solidFill>
            <a:schemeClr val="lt1"/>
          </a:solidFill>
          <a:ln>
            <a:noFill/>
          </a:ln>
        </p:spPr>
      </p:sp>
      <p:sp>
        <p:nvSpPr>
          <p:cNvPr id="106" name="Google Shape;106;p15"/>
          <p:cNvSpPr txBox="1">
            <a:spLocks noGrp="1"/>
          </p:cNvSpPr>
          <p:nvPr>
            <p:ph type="body" idx="14"/>
          </p:nvPr>
        </p:nvSpPr>
        <p:spPr>
          <a:xfrm>
            <a:off x="8759806"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15"/>
          <p:cNvSpPr txBox="1">
            <a:spLocks noGrp="1"/>
          </p:cNvSpPr>
          <p:nvPr>
            <p:ph type="body" idx="15"/>
          </p:nvPr>
        </p:nvSpPr>
        <p:spPr>
          <a:xfrm>
            <a:off x="8744480" y="3809747"/>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8" name="Google Shape;108;p15"/>
          <p:cNvSpPr>
            <a:spLocks noGrp="1"/>
          </p:cNvSpPr>
          <p:nvPr>
            <p:ph type="pic" idx="16"/>
          </p:nvPr>
        </p:nvSpPr>
        <p:spPr>
          <a:xfrm>
            <a:off x="1877176" y="4287711"/>
            <a:ext cx="1066800" cy="1066800"/>
          </a:xfrm>
          <a:prstGeom prst="rect">
            <a:avLst/>
          </a:prstGeom>
          <a:solidFill>
            <a:schemeClr val="lt1"/>
          </a:solidFill>
          <a:ln>
            <a:noFill/>
          </a:ln>
        </p:spPr>
      </p:sp>
      <p:sp>
        <p:nvSpPr>
          <p:cNvPr id="109" name="Google Shape;109;p15"/>
          <p:cNvSpPr txBox="1">
            <a:spLocks noGrp="1"/>
          </p:cNvSpPr>
          <p:nvPr>
            <p:ph type="body" idx="17"/>
          </p:nvPr>
        </p:nvSpPr>
        <p:spPr>
          <a:xfrm>
            <a:off x="1500168"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0" name="Google Shape;110;p15"/>
          <p:cNvSpPr txBox="1">
            <a:spLocks noGrp="1"/>
          </p:cNvSpPr>
          <p:nvPr>
            <p:ph type="body" idx="18"/>
          </p:nvPr>
        </p:nvSpPr>
        <p:spPr>
          <a:xfrm>
            <a:off x="1500168"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1" name="Google Shape;111;p15"/>
          <p:cNvSpPr>
            <a:spLocks noGrp="1"/>
          </p:cNvSpPr>
          <p:nvPr>
            <p:ph type="pic" idx="19"/>
          </p:nvPr>
        </p:nvSpPr>
        <p:spPr>
          <a:xfrm>
            <a:off x="4226270" y="4287711"/>
            <a:ext cx="1066800" cy="1066800"/>
          </a:xfrm>
          <a:prstGeom prst="rect">
            <a:avLst/>
          </a:prstGeom>
          <a:solidFill>
            <a:schemeClr val="lt1"/>
          </a:solidFill>
          <a:ln>
            <a:noFill/>
          </a:ln>
        </p:spPr>
      </p:sp>
      <p:sp>
        <p:nvSpPr>
          <p:cNvPr id="112" name="Google Shape;112;p15"/>
          <p:cNvSpPr txBox="1">
            <a:spLocks noGrp="1"/>
          </p:cNvSpPr>
          <p:nvPr>
            <p:ph type="body" idx="20"/>
          </p:nvPr>
        </p:nvSpPr>
        <p:spPr>
          <a:xfrm>
            <a:off x="3849262"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15"/>
          <p:cNvSpPr txBox="1">
            <a:spLocks noGrp="1"/>
          </p:cNvSpPr>
          <p:nvPr>
            <p:ph type="body" idx="21"/>
          </p:nvPr>
        </p:nvSpPr>
        <p:spPr>
          <a:xfrm>
            <a:off x="3849262"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4" name="Google Shape;114;p15"/>
          <p:cNvSpPr>
            <a:spLocks noGrp="1"/>
          </p:cNvSpPr>
          <p:nvPr>
            <p:ph type="pic" idx="22"/>
          </p:nvPr>
        </p:nvSpPr>
        <p:spPr>
          <a:xfrm>
            <a:off x="6655584" y="4287711"/>
            <a:ext cx="1066800" cy="1066800"/>
          </a:xfrm>
          <a:prstGeom prst="rect">
            <a:avLst/>
          </a:prstGeom>
          <a:solidFill>
            <a:schemeClr val="lt1"/>
          </a:solidFill>
          <a:ln>
            <a:noFill/>
          </a:ln>
        </p:spPr>
      </p:sp>
      <p:sp>
        <p:nvSpPr>
          <p:cNvPr id="115" name="Google Shape;115;p15"/>
          <p:cNvSpPr txBox="1">
            <a:spLocks noGrp="1"/>
          </p:cNvSpPr>
          <p:nvPr>
            <p:ph type="body" idx="23"/>
          </p:nvPr>
        </p:nvSpPr>
        <p:spPr>
          <a:xfrm>
            <a:off x="633992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15"/>
          <p:cNvSpPr txBox="1">
            <a:spLocks noGrp="1"/>
          </p:cNvSpPr>
          <p:nvPr>
            <p:ph type="body" idx="24"/>
          </p:nvPr>
        </p:nvSpPr>
        <p:spPr>
          <a:xfrm>
            <a:off x="6339926" y="5668583"/>
            <a:ext cx="1813474"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7" name="Google Shape;117;p15"/>
          <p:cNvSpPr>
            <a:spLocks noGrp="1"/>
          </p:cNvSpPr>
          <p:nvPr>
            <p:ph type="pic" idx="25"/>
          </p:nvPr>
        </p:nvSpPr>
        <p:spPr>
          <a:xfrm>
            <a:off x="9136814" y="4287711"/>
            <a:ext cx="1066800" cy="1066800"/>
          </a:xfrm>
          <a:prstGeom prst="rect">
            <a:avLst/>
          </a:prstGeom>
          <a:solidFill>
            <a:schemeClr val="lt1"/>
          </a:solidFill>
          <a:ln>
            <a:noFill/>
          </a:ln>
        </p:spPr>
      </p:sp>
      <p:sp>
        <p:nvSpPr>
          <p:cNvPr id="118" name="Google Shape;118;p15"/>
          <p:cNvSpPr txBox="1">
            <a:spLocks noGrp="1"/>
          </p:cNvSpPr>
          <p:nvPr>
            <p:ph type="body" idx="26"/>
          </p:nvPr>
        </p:nvSpPr>
        <p:spPr>
          <a:xfrm>
            <a:off x="875980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15"/>
          <p:cNvSpPr txBox="1">
            <a:spLocks noGrp="1"/>
          </p:cNvSpPr>
          <p:nvPr>
            <p:ph type="body" idx="27"/>
          </p:nvPr>
        </p:nvSpPr>
        <p:spPr>
          <a:xfrm>
            <a:off x="8744480" y="5668583"/>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0" name="Google Shape;12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txBox="1">
            <a:spLocks noGrp="1"/>
          </p:cNvSpPr>
          <p:nvPr>
            <p:ph type="title"/>
          </p:nvPr>
        </p:nvSpPr>
        <p:spPr>
          <a:xfrm>
            <a:off x="838200" y="365126"/>
            <a:ext cx="10199914" cy="102790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26" name="Google Shape;126;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27" name="Google Shape;127;p16"/>
          <p:cNvSpPr txBox="1">
            <a:spLocks noGrp="1"/>
          </p:cNvSpPr>
          <p:nvPr>
            <p:ph type="body" idx="1"/>
          </p:nvPr>
        </p:nvSpPr>
        <p:spPr>
          <a:xfrm>
            <a:off x="838200" y="1632858"/>
            <a:ext cx="10515599" cy="44413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28"/>
        <p:cNvGrpSpPr/>
        <p:nvPr/>
      </p:nvGrpSpPr>
      <p:grpSpPr>
        <a:xfrm>
          <a:off x="0" y="0"/>
          <a:ext cx="0" cy="0"/>
          <a:chOff x="0" y="0"/>
          <a:chExt cx="0" cy="0"/>
        </a:xfrm>
      </p:grpSpPr>
      <p:sp>
        <p:nvSpPr>
          <p:cNvPr id="129" name="Google Shape;129;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17"/>
          <p:cNvSpPr txBox="1">
            <a:spLocks noGrp="1"/>
          </p:cNvSpPr>
          <p:nvPr>
            <p:ph type="body" idx="1"/>
          </p:nvPr>
        </p:nvSpPr>
        <p:spPr>
          <a:xfrm>
            <a:off x="166074" y="171678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7"/>
          <p:cNvSpPr txBox="1">
            <a:spLocks noGrp="1"/>
          </p:cNvSpPr>
          <p:nvPr>
            <p:ph type="body" idx="2"/>
          </p:nvPr>
        </p:nvSpPr>
        <p:spPr>
          <a:xfrm>
            <a:off x="732131" y="2793105"/>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7"/>
          <p:cNvSpPr txBox="1">
            <a:spLocks noGrp="1"/>
          </p:cNvSpPr>
          <p:nvPr>
            <p:ph type="body" idx="3"/>
          </p:nvPr>
        </p:nvSpPr>
        <p:spPr>
          <a:xfrm>
            <a:off x="1338556" y="386943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4"/>
          </p:nvPr>
        </p:nvSpPr>
        <p:spPr>
          <a:xfrm>
            <a:off x="1922756" y="4958819"/>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5"/>
          </p:nvPr>
        </p:nvSpPr>
        <p:spPr>
          <a:xfrm>
            <a:off x="4388473" y="148289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7"/>
          <p:cNvSpPr txBox="1">
            <a:spLocks noGrp="1"/>
          </p:cNvSpPr>
          <p:nvPr>
            <p:ph type="body" idx="6"/>
          </p:nvPr>
        </p:nvSpPr>
        <p:spPr>
          <a:xfrm>
            <a:off x="4986029" y="2604186"/>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7"/>
          <p:cNvSpPr txBox="1">
            <a:spLocks noGrp="1"/>
          </p:cNvSpPr>
          <p:nvPr>
            <p:ph type="body" idx="7"/>
          </p:nvPr>
        </p:nvSpPr>
        <p:spPr>
          <a:xfrm>
            <a:off x="5576938" y="367701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body" idx="8"/>
          </p:nvPr>
        </p:nvSpPr>
        <p:spPr>
          <a:xfrm>
            <a:off x="6175280" y="4785241"/>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ftr" idx="11"/>
          </p:nvPr>
        </p:nvSpPr>
        <p:spPr>
          <a:xfrm>
            <a:off x="6749143" y="6356350"/>
            <a:ext cx="377598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7"/>
          <p:cNvSpPr txBox="1">
            <a:spLocks noGrp="1"/>
          </p:cNvSpPr>
          <p:nvPr>
            <p:ph type="sldNum" idx="12"/>
          </p:nvPr>
        </p:nvSpPr>
        <p:spPr>
          <a:xfrm>
            <a:off x="10810874" y="6356350"/>
            <a:ext cx="5429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0" name="Google Shape;140;p17"/>
          <p:cNvCxnSpPr/>
          <p:nvPr/>
        </p:nvCxnSpPr>
        <p:spPr>
          <a:xfrm>
            <a:off x="4353515" y="5259067"/>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17"/>
          <p:cNvCxnSpPr/>
          <p:nvPr/>
        </p:nvCxnSpPr>
        <p:spPr>
          <a:xfrm>
            <a:off x="3759917" y="4157459"/>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42" name="Google Shape;142;p17"/>
          <p:cNvCxnSpPr/>
          <p:nvPr/>
        </p:nvCxnSpPr>
        <p:spPr>
          <a:xfrm>
            <a:off x="3173453" y="3081694"/>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7"/>
          <p:cNvCxnSpPr/>
          <p:nvPr/>
        </p:nvCxnSpPr>
        <p:spPr>
          <a:xfrm>
            <a:off x="2586263" y="2005091"/>
            <a:ext cx="1513211" cy="0"/>
          </a:xfrm>
          <a:prstGeom prst="straightConnector1">
            <a:avLst/>
          </a:prstGeom>
          <a:noFill/>
          <a:ln w="9525" cap="flat" cmpd="sng">
            <a:solidFill>
              <a:schemeClr val="dk1"/>
            </a:solidFill>
            <a:prstDash val="solid"/>
            <a:miter lim="800000"/>
            <a:headEnd type="none" w="sm" len="sm"/>
            <a:tailEnd type="none" w="sm" len="sm"/>
          </a:ln>
        </p:spPr>
      </p:cxnSp>
      <p:pic>
        <p:nvPicPr>
          <p:cNvPr id="144" name="Google Shape;144;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45" name="Google Shape;145;p17"/>
          <p:cNvSpPr txBox="1"/>
          <p:nvPr/>
        </p:nvSpPr>
        <p:spPr>
          <a:xfrm>
            <a:off x="729709" y="574358"/>
            <a:ext cx="6005376" cy="65318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8"/>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9" name="Google Shape;149;p18"/>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8"/>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1" name="Google Shape;151;p18"/>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3" name="Google Shape;153;p18"/>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6" name="Google Shape;156;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853543" y="1671639"/>
            <a:ext cx="6735082" cy="12049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0"/>
          <p:cNvSpPr txBox="1">
            <a:spLocks noGrp="1"/>
          </p:cNvSpPr>
          <p:nvPr>
            <p:ph type="body" idx="1"/>
          </p:nvPr>
        </p:nvSpPr>
        <p:spPr>
          <a:xfrm>
            <a:off x="3853543" y="3660774"/>
            <a:ext cx="6735082" cy="1525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0" name="Google Shape;16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2" name="Google Shape;162;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3"/>
        <p:cNvGrpSpPr/>
        <p:nvPr/>
      </p:nvGrpSpPr>
      <p:grpSpPr>
        <a:xfrm>
          <a:off x="0" y="0"/>
          <a:ext cx="0" cy="0"/>
          <a:chOff x="0" y="0"/>
          <a:chExt cx="0" cy="0"/>
        </a:xfrm>
      </p:grpSpPr>
      <p:sp>
        <p:nvSpPr>
          <p:cNvPr id="164" name="Google Shape;164;p21"/>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1"/>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6" name="Google Shape;166;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7" name="Google Shape;167;p21"/>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21"/>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
        <p:cNvGrpSpPr/>
        <p:nvPr/>
      </p:nvGrpSpPr>
      <p:grpSpPr>
        <a:xfrm>
          <a:off x="0" y="0"/>
          <a:ext cx="0" cy="0"/>
          <a:chOff x="0" y="0"/>
          <a:chExt cx="0" cy="0"/>
        </a:xfrm>
      </p:grpSpPr>
      <p:sp>
        <p:nvSpPr>
          <p:cNvPr id="176" name="Google Shape;176;p6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6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 name="Google Shape;178;p6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6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6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6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2"/>
        <p:cNvGrpSpPr/>
        <p:nvPr/>
      </p:nvGrpSpPr>
      <p:grpSpPr>
        <a:xfrm>
          <a:off x="0" y="0"/>
          <a:ext cx="0" cy="0"/>
          <a:chOff x="0" y="0"/>
          <a:chExt cx="0" cy="0"/>
        </a:xfrm>
      </p:grpSpPr>
      <p:sp>
        <p:nvSpPr>
          <p:cNvPr id="183" name="Google Shape;183;p7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7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7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7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
        <p:cNvGrpSpPr/>
        <p:nvPr/>
      </p:nvGrpSpPr>
      <p:grpSpPr>
        <a:xfrm>
          <a:off x="0" y="0"/>
          <a:ext cx="0" cy="0"/>
          <a:chOff x="0" y="0"/>
          <a:chExt cx="0" cy="0"/>
        </a:xfrm>
      </p:grpSpPr>
      <p:sp>
        <p:nvSpPr>
          <p:cNvPr id="188" name="Google Shape;188;p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7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7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7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2"/>
        <p:cNvGrpSpPr/>
        <p:nvPr/>
      </p:nvGrpSpPr>
      <p:grpSpPr>
        <a:xfrm>
          <a:off x="0" y="0"/>
          <a:ext cx="0" cy="0"/>
          <a:chOff x="0" y="0"/>
          <a:chExt cx="0" cy="0"/>
        </a:xfrm>
      </p:grpSpPr>
      <p:sp>
        <p:nvSpPr>
          <p:cNvPr id="193" name="Google Shape;193;p72"/>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7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95" name="Google Shape;195;p7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7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7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 name="Google Shape;29;p19"/>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9"/>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 name="Google Shape;31;p19"/>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9"/>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 name="Google Shape;33;p19"/>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7" name="Google Shape;37;p1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8"/>
        <p:cNvGrpSpPr/>
        <p:nvPr/>
      </p:nvGrpSpPr>
      <p:grpSpPr>
        <a:xfrm>
          <a:off x="0" y="0"/>
          <a:ext cx="0" cy="0"/>
          <a:chOff x="0" y="0"/>
          <a:chExt cx="0" cy="0"/>
        </a:xfrm>
      </p:grpSpPr>
      <p:sp>
        <p:nvSpPr>
          <p:cNvPr id="199" name="Google Shape;199;p73"/>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Open Sans"/>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7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01" name="Google Shape;201;p7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7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7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4"/>
        <p:cNvGrpSpPr/>
        <p:nvPr/>
      </p:nvGrpSpPr>
      <p:grpSpPr>
        <a:xfrm>
          <a:off x="0" y="0"/>
          <a:ext cx="0" cy="0"/>
          <a:chOff x="0" y="0"/>
          <a:chExt cx="0" cy="0"/>
        </a:xfrm>
      </p:grpSpPr>
      <p:sp>
        <p:nvSpPr>
          <p:cNvPr id="205" name="Google Shape;205;p7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74"/>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7" name="Google Shape;207;p74"/>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08" name="Google Shape;208;p7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7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7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1"/>
        <p:cNvGrpSpPr/>
        <p:nvPr/>
      </p:nvGrpSpPr>
      <p:grpSpPr>
        <a:xfrm>
          <a:off x="0" y="0"/>
          <a:ext cx="0" cy="0"/>
          <a:chOff x="0" y="0"/>
          <a:chExt cx="0" cy="0"/>
        </a:xfrm>
      </p:grpSpPr>
      <p:sp>
        <p:nvSpPr>
          <p:cNvPr id="212" name="Google Shape;212;p7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7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4" name="Google Shape;214;p7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5" name="Google Shape;215;p75"/>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16" name="Google Shape;216;p75"/>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17" name="Google Shape;217;p7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7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7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0"/>
        <p:cNvGrpSpPr/>
        <p:nvPr/>
      </p:nvGrpSpPr>
      <p:grpSpPr>
        <a:xfrm>
          <a:off x="0" y="0"/>
          <a:ext cx="0" cy="0"/>
          <a:chOff x="0" y="0"/>
          <a:chExt cx="0" cy="0"/>
        </a:xfrm>
      </p:grpSpPr>
      <p:sp>
        <p:nvSpPr>
          <p:cNvPr id="221" name="Google Shape;221;p76"/>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76"/>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23" name="Google Shape;223;p76"/>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24" name="Google Shape;224;p7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7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7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7"/>
        <p:cNvGrpSpPr/>
        <p:nvPr/>
      </p:nvGrpSpPr>
      <p:grpSpPr>
        <a:xfrm>
          <a:off x="0" y="0"/>
          <a:ext cx="0" cy="0"/>
          <a:chOff x="0" y="0"/>
          <a:chExt cx="0" cy="0"/>
        </a:xfrm>
      </p:grpSpPr>
      <p:sp>
        <p:nvSpPr>
          <p:cNvPr id="228" name="Google Shape;228;p77"/>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77"/>
          <p:cNvSpPr>
            <a:spLocks noGrp="1"/>
          </p:cNvSpPr>
          <p:nvPr>
            <p:ph type="pic" idx="2"/>
          </p:nvPr>
        </p:nvSpPr>
        <p:spPr>
          <a:xfrm>
            <a:off x="2389717" y="612775"/>
            <a:ext cx="7315200" cy="4114800"/>
          </a:xfrm>
          <a:prstGeom prst="rect">
            <a:avLst/>
          </a:prstGeom>
          <a:noFill/>
          <a:ln>
            <a:noFill/>
          </a:ln>
        </p:spPr>
      </p:sp>
      <p:sp>
        <p:nvSpPr>
          <p:cNvPr id="230" name="Google Shape;230;p77"/>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31" name="Google Shape;231;p7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7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7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4"/>
        <p:cNvGrpSpPr/>
        <p:nvPr/>
      </p:nvGrpSpPr>
      <p:grpSpPr>
        <a:xfrm>
          <a:off x="0" y="0"/>
          <a:ext cx="0" cy="0"/>
          <a:chOff x="0" y="0"/>
          <a:chExt cx="0" cy="0"/>
        </a:xfrm>
      </p:grpSpPr>
      <p:sp>
        <p:nvSpPr>
          <p:cNvPr id="235" name="Google Shape;235;p7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78"/>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7" name="Google Shape;237;p7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7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7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0"/>
        <p:cNvGrpSpPr/>
        <p:nvPr/>
      </p:nvGrpSpPr>
      <p:grpSpPr>
        <a:xfrm>
          <a:off x="0" y="0"/>
          <a:ext cx="0" cy="0"/>
          <a:chOff x="0" y="0"/>
          <a:chExt cx="0" cy="0"/>
        </a:xfrm>
      </p:grpSpPr>
      <p:sp>
        <p:nvSpPr>
          <p:cNvPr id="241" name="Google Shape;241;p79"/>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79"/>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3" name="Google Shape;243;p7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7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7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838200" y="365125"/>
            <a:ext cx="10515599" cy="124619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43" name="Google Shape;43;p8"/>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8200" y="365125"/>
            <a:ext cx="10515599" cy="1246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50" name="Google Shape;50;p13"/>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a:stretch/>
        </p:blipFill>
        <p:spPr>
          <a:xfrm>
            <a:off x="0" y="0"/>
            <a:ext cx="5581650" cy="6858000"/>
          </a:xfrm>
          <a:prstGeom prst="rect">
            <a:avLst/>
          </a:prstGeom>
          <a:noFill/>
          <a:ln>
            <a:noFill/>
          </a:ln>
        </p:spPr>
      </p:pic>
      <p:sp>
        <p:nvSpPr>
          <p:cNvPr id="53" name="Google Shape;53;p9"/>
          <p:cNvSpPr txBox="1">
            <a:spLocks noGrp="1"/>
          </p:cNvSpPr>
          <p:nvPr>
            <p:ph type="title"/>
          </p:nvPr>
        </p:nvSpPr>
        <p:spPr>
          <a:xfrm>
            <a:off x="4657724" y="2809875"/>
            <a:ext cx="6696075" cy="19097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ubTitle" idx="1"/>
          </p:nvPr>
        </p:nvSpPr>
        <p:spPr>
          <a:xfrm>
            <a:off x="4657725" y="5028803"/>
            <a:ext cx="6696074" cy="3651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5" name="Google Shape;55;p9"/>
          <p:cNvSpPr txBox="1">
            <a:spLocks noGrp="1"/>
          </p:cNvSpPr>
          <p:nvPr>
            <p:ph type="ftr" idx="11"/>
          </p:nvPr>
        </p:nvSpPr>
        <p:spPr>
          <a:xfrm>
            <a:off x="6743699" y="6356350"/>
            <a:ext cx="25431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sldNum" idx="12"/>
          </p:nvPr>
        </p:nvSpPr>
        <p:spPr>
          <a:xfrm>
            <a:off x="9658350" y="6356350"/>
            <a:ext cx="16954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7" name="Google Shape;5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t="18301" r="28339" b="23070"/>
          <a:stretch/>
        </p:blipFill>
        <p:spPr>
          <a:xfrm>
            <a:off x="5488815" y="0"/>
            <a:ext cx="6703185" cy="6858000"/>
          </a:xfrm>
          <a:prstGeom prst="rect">
            <a:avLst/>
          </a:prstGeom>
          <a:noFill/>
          <a:ln>
            <a:noFill/>
          </a:ln>
        </p:spPr>
      </p:pic>
      <p:sp>
        <p:nvSpPr>
          <p:cNvPr id="60" name="Google Shape;60;p10"/>
          <p:cNvSpPr txBox="1">
            <a:spLocks noGrp="1"/>
          </p:cNvSpPr>
          <p:nvPr>
            <p:ph type="title"/>
          </p:nvPr>
        </p:nvSpPr>
        <p:spPr>
          <a:xfrm>
            <a:off x="1333500" y="1020445"/>
            <a:ext cx="289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1333500" y="2924175"/>
            <a:ext cx="2895600" cy="251936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400"/>
              <a:buNone/>
              <a:defRPr sz="1400">
                <a:solidFill>
                  <a:schemeClr val="lt1"/>
                </a:solidFill>
              </a:defRPr>
            </a:lvl1pPr>
            <a:lvl2pPr marL="914400" lvl="1" indent="-228600" algn="l">
              <a:lnSpc>
                <a:spcPct val="150000"/>
              </a:lnSpc>
              <a:spcBef>
                <a:spcPts val="500"/>
              </a:spcBef>
              <a:spcAft>
                <a:spcPts val="0"/>
              </a:spcAft>
              <a:buClr>
                <a:schemeClr val="lt1"/>
              </a:buClr>
              <a:buSzPts val="1400"/>
              <a:buNone/>
              <a:defRPr sz="1400">
                <a:solidFill>
                  <a:schemeClr val="lt1"/>
                </a:solidFill>
              </a:defRPr>
            </a:lvl2pPr>
            <a:lvl3pPr marL="1371600" lvl="2" indent="-228600" algn="l">
              <a:lnSpc>
                <a:spcPct val="150000"/>
              </a:lnSpc>
              <a:spcBef>
                <a:spcPts val="500"/>
              </a:spcBef>
              <a:spcAft>
                <a:spcPts val="0"/>
              </a:spcAft>
              <a:buClr>
                <a:schemeClr val="lt1"/>
              </a:buClr>
              <a:buSzPts val="1400"/>
              <a:buNone/>
              <a:defRPr sz="1400">
                <a:solidFill>
                  <a:schemeClr val="lt1"/>
                </a:solidFill>
              </a:defRPr>
            </a:lvl3pPr>
            <a:lvl4pPr marL="1828800" lvl="3" indent="-228600" algn="l">
              <a:lnSpc>
                <a:spcPct val="150000"/>
              </a:lnSpc>
              <a:spcBef>
                <a:spcPts val="500"/>
              </a:spcBef>
              <a:spcAft>
                <a:spcPts val="0"/>
              </a:spcAft>
              <a:buClr>
                <a:schemeClr val="lt1"/>
              </a:buClr>
              <a:buSzPts val="1400"/>
              <a:buNone/>
              <a:defRPr sz="1400">
                <a:solidFill>
                  <a:schemeClr val="lt1"/>
                </a:solidFill>
              </a:defRPr>
            </a:lvl4pPr>
            <a:lvl5pPr marL="2286000" lvl="4" indent="-228600" algn="l">
              <a:lnSpc>
                <a:spcPct val="150000"/>
              </a:lnSpc>
              <a:spcBef>
                <a:spcPts val="500"/>
              </a:spcBef>
              <a:spcAft>
                <a:spcPts val="0"/>
              </a:spcAft>
              <a:buClr>
                <a:schemeClr val="lt1"/>
              </a:buClr>
              <a:buSzPts val="1400"/>
              <a:buNone/>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0"/>
          <p:cNvSpPr txBox="1">
            <a:spLocks noGrp="1"/>
          </p:cNvSpPr>
          <p:nvPr>
            <p:ph type="ftr" idx="11"/>
          </p:nvPr>
        </p:nvSpPr>
        <p:spPr>
          <a:xfrm>
            <a:off x="2669886" y="6356349"/>
            <a:ext cx="248284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5536305" y="6356350"/>
            <a:ext cx="9875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7" name="Google Shape;67;p11"/>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9" name="Google Shape;69;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6991350" y="2148840"/>
            <a:ext cx="4179570" cy="17155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subTitle" idx="1"/>
          </p:nvPr>
        </p:nvSpPr>
        <p:spPr>
          <a:xfrm>
            <a:off x="6991350" y="3962003"/>
            <a:ext cx="4179570"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73" name="Google Shape;73;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1228567" y="373362"/>
            <a:ext cx="10462689" cy="12986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a:spLocks noGrp="1"/>
          </p:cNvSpPr>
          <p:nvPr>
            <p:ph type="pic" idx="2"/>
          </p:nvPr>
        </p:nvSpPr>
        <p:spPr>
          <a:xfrm>
            <a:off x="1487181" y="2886074"/>
            <a:ext cx="1845511" cy="1845511"/>
          </a:xfrm>
          <a:prstGeom prst="rect">
            <a:avLst/>
          </a:prstGeom>
          <a:solidFill>
            <a:srgbClr val="F2F2F2"/>
          </a:solidFill>
          <a:ln>
            <a:noFill/>
          </a:ln>
        </p:spPr>
      </p:sp>
      <p:sp>
        <p:nvSpPr>
          <p:cNvPr id="77" name="Google Shape;77;p14"/>
          <p:cNvSpPr txBox="1">
            <a:spLocks noGrp="1"/>
          </p:cNvSpPr>
          <p:nvPr>
            <p:ph type="body" idx="1"/>
          </p:nvPr>
        </p:nvSpPr>
        <p:spPr>
          <a:xfrm>
            <a:off x="1228568"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14"/>
          <p:cNvSpPr txBox="1">
            <a:spLocks noGrp="1"/>
          </p:cNvSpPr>
          <p:nvPr>
            <p:ph type="body" idx="3"/>
          </p:nvPr>
        </p:nvSpPr>
        <p:spPr>
          <a:xfrm>
            <a:off x="1487181" y="5464114"/>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14"/>
          <p:cNvSpPr>
            <a:spLocks noGrp="1"/>
          </p:cNvSpPr>
          <p:nvPr>
            <p:ph type="pic" idx="4"/>
          </p:nvPr>
        </p:nvSpPr>
        <p:spPr>
          <a:xfrm>
            <a:off x="3836914" y="2886074"/>
            <a:ext cx="1845511" cy="1845511"/>
          </a:xfrm>
          <a:prstGeom prst="rect">
            <a:avLst/>
          </a:prstGeom>
          <a:solidFill>
            <a:srgbClr val="F2F2F2"/>
          </a:solidFill>
          <a:ln>
            <a:noFill/>
          </a:ln>
        </p:spPr>
      </p:sp>
      <p:sp>
        <p:nvSpPr>
          <p:cNvPr id="80" name="Google Shape;80;p14"/>
          <p:cNvSpPr txBox="1">
            <a:spLocks noGrp="1"/>
          </p:cNvSpPr>
          <p:nvPr>
            <p:ph type="body" idx="5"/>
          </p:nvPr>
        </p:nvSpPr>
        <p:spPr>
          <a:xfrm>
            <a:off x="3578300" y="5084524"/>
            <a:ext cx="233081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14"/>
          <p:cNvSpPr txBox="1">
            <a:spLocks noGrp="1"/>
          </p:cNvSpPr>
          <p:nvPr>
            <p:ph type="body" idx="6"/>
          </p:nvPr>
        </p:nvSpPr>
        <p:spPr>
          <a:xfrm>
            <a:off x="3836913" y="5478796"/>
            <a:ext cx="1855949"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14"/>
          <p:cNvSpPr>
            <a:spLocks noGrp="1"/>
          </p:cNvSpPr>
          <p:nvPr>
            <p:ph type="pic" idx="7"/>
          </p:nvPr>
        </p:nvSpPr>
        <p:spPr>
          <a:xfrm>
            <a:off x="6327578" y="2886074"/>
            <a:ext cx="1845511" cy="1845511"/>
          </a:xfrm>
          <a:prstGeom prst="rect">
            <a:avLst/>
          </a:prstGeom>
          <a:solidFill>
            <a:srgbClr val="F2F2F2"/>
          </a:solidFill>
          <a:ln>
            <a:noFill/>
          </a:ln>
        </p:spPr>
      </p:sp>
      <p:sp>
        <p:nvSpPr>
          <p:cNvPr id="83" name="Google Shape;83;p14"/>
          <p:cNvSpPr txBox="1">
            <a:spLocks noGrp="1"/>
          </p:cNvSpPr>
          <p:nvPr>
            <p:ph type="body" idx="8"/>
          </p:nvPr>
        </p:nvSpPr>
        <p:spPr>
          <a:xfrm>
            <a:off x="6068964"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14"/>
          <p:cNvSpPr txBox="1">
            <a:spLocks noGrp="1"/>
          </p:cNvSpPr>
          <p:nvPr>
            <p:ph type="body" idx="9"/>
          </p:nvPr>
        </p:nvSpPr>
        <p:spPr>
          <a:xfrm>
            <a:off x="6327577" y="5478796"/>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5" name="Google Shape;85;p14"/>
          <p:cNvSpPr>
            <a:spLocks noGrp="1"/>
          </p:cNvSpPr>
          <p:nvPr>
            <p:ph type="pic" idx="13"/>
          </p:nvPr>
        </p:nvSpPr>
        <p:spPr>
          <a:xfrm>
            <a:off x="8747458" y="2886074"/>
            <a:ext cx="1845511" cy="1845511"/>
          </a:xfrm>
          <a:prstGeom prst="rect">
            <a:avLst/>
          </a:prstGeom>
          <a:solidFill>
            <a:srgbClr val="F2F2F2"/>
          </a:solidFill>
          <a:ln>
            <a:noFill/>
          </a:ln>
        </p:spPr>
      </p:sp>
      <p:sp>
        <p:nvSpPr>
          <p:cNvPr id="86" name="Google Shape;86;p14"/>
          <p:cNvSpPr txBox="1">
            <a:spLocks noGrp="1"/>
          </p:cNvSpPr>
          <p:nvPr>
            <p:ph type="body" idx="14"/>
          </p:nvPr>
        </p:nvSpPr>
        <p:spPr>
          <a:xfrm>
            <a:off x="8488845" y="5084524"/>
            <a:ext cx="231770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7" name="Google Shape;87;p14"/>
          <p:cNvSpPr txBox="1">
            <a:spLocks noGrp="1"/>
          </p:cNvSpPr>
          <p:nvPr>
            <p:ph type="body" idx="15"/>
          </p:nvPr>
        </p:nvSpPr>
        <p:spPr>
          <a:xfrm>
            <a:off x="8747458" y="5464114"/>
            <a:ext cx="184551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0" name="Google Shape;90;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59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6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1" name="Google Shape;171;p6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Open Sans"/>
                <a:ea typeface="Open Sans"/>
                <a:cs typeface="Open Sans"/>
                <a:sym typeface="Open Sans"/>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72" name="Google Shape;172;p6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3" name="Google Shape;173;p6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 name="Google Shape;174;p6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2.png"/><Relationship Id="rId5" Type="http://schemas.openxmlformats.org/officeDocument/2006/relationships/image" Target="../media/image17.png"/><Relationship Id="rId10" Type="http://schemas.openxmlformats.org/officeDocument/2006/relationships/hyperlink" Target="https://flic.kr/p/RnT3iG" TargetMode="External"/><Relationship Id="rId4" Type="http://schemas.openxmlformats.org/officeDocument/2006/relationships/image" Target="../media/image16.png"/><Relationship Id="rId9" Type="http://schemas.openxmlformats.org/officeDocument/2006/relationships/image" Target="../media/image21.jp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research.googleblog.com/2017/10/portrait-mode-on-pixel-2-and-pixel-2-xl.html" TargetMode="External"/><Relationship Id="rId3" Type="http://schemas.openxmlformats.org/officeDocument/2006/relationships/image" Target="../media/image42.png"/><Relationship Id="rId7"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graphics.stanford.edu/papers/hdrp/hasinoff-hdrplus-sigasia16-preprint.pdf" TargetMode="External"/><Relationship Id="rId11" Type="http://schemas.openxmlformats.org/officeDocument/2006/relationships/image" Target="../media/image2.png"/><Relationship Id="rId5" Type="http://schemas.openxmlformats.org/officeDocument/2006/relationships/image" Target="../media/image44.png"/><Relationship Id="rId10" Type="http://schemas.openxmlformats.org/officeDocument/2006/relationships/hyperlink" Target="https://blog.google/products/photos/magic-eraser/" TargetMode="External"/><Relationship Id="rId4" Type="http://schemas.openxmlformats.org/officeDocument/2006/relationships/image" Target="../media/image43.png"/><Relationship Id="rId9" Type="http://schemas.openxmlformats.org/officeDocument/2006/relationships/image" Target="../media/image46.gif"/></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jpg"/><Relationship Id="rId18" Type="http://schemas.openxmlformats.org/officeDocument/2006/relationships/image" Target="../media/image62.jpg"/><Relationship Id="rId3" Type="http://schemas.openxmlformats.org/officeDocument/2006/relationships/image" Target="../media/image47.png"/><Relationship Id="rId21" Type="http://schemas.openxmlformats.org/officeDocument/2006/relationships/image" Target="../media/image65.jpg"/><Relationship Id="rId7" Type="http://schemas.openxmlformats.org/officeDocument/2006/relationships/image" Target="../media/image51.png"/><Relationship Id="rId12" Type="http://schemas.openxmlformats.org/officeDocument/2006/relationships/image" Target="../media/image56.jpg"/><Relationship Id="rId17" Type="http://schemas.openxmlformats.org/officeDocument/2006/relationships/image" Target="../media/image61.jpg"/><Relationship Id="rId2" Type="http://schemas.openxmlformats.org/officeDocument/2006/relationships/notesSlide" Target="../notesSlides/notesSlide27.xml"/><Relationship Id="rId16" Type="http://schemas.openxmlformats.org/officeDocument/2006/relationships/image" Target="../media/image60.jpg"/><Relationship Id="rId20" Type="http://schemas.openxmlformats.org/officeDocument/2006/relationships/image" Target="../media/image64.jpg"/><Relationship Id="rId1" Type="http://schemas.openxmlformats.org/officeDocument/2006/relationships/slideLayout" Target="../slideLayouts/slideLayout16.xml"/><Relationship Id="rId6" Type="http://schemas.openxmlformats.org/officeDocument/2006/relationships/image" Target="../media/image50.png"/><Relationship Id="rId11" Type="http://schemas.openxmlformats.org/officeDocument/2006/relationships/image" Target="../media/image55.jp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jpg"/><Relationship Id="rId19" Type="http://schemas.openxmlformats.org/officeDocument/2006/relationships/image" Target="../media/image63.jp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jpg"/><Relationship Id="rId2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hyperlink" Target="http://szeliski.org/Book/"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gif"/><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hyperlink" Target="http://en.wikipedia.org/wiki/Automatic_number_plate_recognition" TargetMode="External"/><Relationship Id="rId11" Type="http://schemas.openxmlformats.org/officeDocument/2006/relationships/image" Target="../media/image2.png"/><Relationship Id="rId5" Type="http://schemas.openxmlformats.org/officeDocument/2006/relationships/image" Target="../media/image67.png"/><Relationship Id="rId10" Type="http://schemas.openxmlformats.org/officeDocument/2006/relationships/image" Target="../media/image70.png"/><Relationship Id="rId4" Type="http://schemas.openxmlformats.org/officeDocument/2006/relationships/hyperlink" Target="http://yann.lecun.com/exdb/lenet/" TargetMode="External"/><Relationship Id="rId9" Type="http://schemas.openxmlformats.org/officeDocument/2006/relationships/hyperlink" Target="http://sudokugrab.blogspot.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4.jpg"/><Relationship Id="rId4" Type="http://schemas.openxmlformats.org/officeDocument/2006/relationships/hyperlink" Target="http://www.sensiblevision.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77.jp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hyperlink" Target="https://www.whichfaceisreal.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mobileye.com/"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hyperlink" Target="https://en.wikipedia.org/wiki/Curiosity_(rover)" TargetMode="External"/><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81.png"/><Relationship Id="rId5" Type="http://schemas.openxmlformats.org/officeDocument/2006/relationships/hyperlink" Target="http://www.robocup2016.org/en/events/amazon-picking-challenge/" TargetMode="External"/><Relationship Id="rId4" Type="http://schemas.openxmlformats.org/officeDocument/2006/relationships/image" Target="../media/image80.jp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hyperlink" Target="https://cs.stanford.edu/people/esteva/nature/" TargetMode="External"/><Relationship Id="rId4" Type="http://schemas.openxmlformats.org/officeDocument/2006/relationships/image" Target="../media/image8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akashgoel12/BITS/blob/main/ComputerVision/Class%2001%20Introduction/Basic_Image_details.ipynb"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1: </a:t>
            </a:r>
          </a:p>
          <a:p>
            <a:pPr marL="0" lvl="0" indent="0" algn="l" rtl="0">
              <a:spcBef>
                <a:spcPts val="0"/>
              </a:spcBef>
              <a:spcAft>
                <a:spcPts val="0"/>
              </a:spcAft>
              <a:buClr>
                <a:schemeClr val="dk1"/>
              </a:buClr>
              <a:buSzPts val="3600"/>
              <a:buFont typeface="Calibri"/>
              <a:buNone/>
            </a:pPr>
            <a:r>
              <a:rPr lang="en-US" b="1" dirty="0"/>
              <a:t>Introduction to Computer Vision</a:t>
            </a:r>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723946f586_0_1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10</a:t>
            </a:fld>
            <a:endParaRPr/>
          </a:p>
        </p:txBody>
      </p:sp>
      <p:pic>
        <p:nvPicPr>
          <p:cNvPr id="324" name="Google Shape;324;g2723946f586_0_159"/>
          <p:cNvPicPr preferRelativeResize="0"/>
          <p:nvPr/>
        </p:nvPicPr>
        <p:blipFill>
          <a:blip r:embed="rId3">
            <a:alphaModFix/>
          </a:blip>
          <a:stretch>
            <a:fillRect/>
          </a:stretch>
        </p:blipFill>
        <p:spPr>
          <a:xfrm>
            <a:off x="838200" y="52900"/>
            <a:ext cx="8404600" cy="6303450"/>
          </a:xfrm>
          <a:prstGeom prst="rect">
            <a:avLst/>
          </a:prstGeom>
          <a:noFill/>
          <a:ln>
            <a:noFill/>
          </a:ln>
        </p:spPr>
      </p:pic>
      <p:sp>
        <p:nvSpPr>
          <p:cNvPr id="325" name="Google Shape;325;g2723946f586_0_15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668A2619-F48F-4D57-49B0-6306B6E33763}"/>
            </a:ext>
          </a:extLst>
        </p:cNvPr>
        <p:cNvGrpSpPr/>
        <p:nvPr/>
      </p:nvGrpSpPr>
      <p:grpSpPr>
        <a:xfrm>
          <a:off x="0" y="0"/>
          <a:ext cx="0" cy="0"/>
          <a:chOff x="0" y="0"/>
          <a:chExt cx="0" cy="0"/>
        </a:xfrm>
      </p:grpSpPr>
      <p:sp>
        <p:nvSpPr>
          <p:cNvPr id="315" name="Google Shape;315;g2723946f586_0_144">
            <a:extLst>
              <a:ext uri="{FF2B5EF4-FFF2-40B4-BE49-F238E27FC236}">
                <a16:creationId xmlns:a16="http://schemas.microsoft.com/office/drawing/2014/main" id="{00A5BC56-E64E-AA47-7EBC-317C1D0EDB48}"/>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11</a:t>
            </a:fld>
            <a:endParaRPr/>
          </a:p>
        </p:txBody>
      </p:sp>
      <p:sp>
        <p:nvSpPr>
          <p:cNvPr id="317" name="Google Shape;317;g2723946f586_0_144">
            <a:extLst>
              <a:ext uri="{FF2B5EF4-FFF2-40B4-BE49-F238E27FC236}">
                <a16:creationId xmlns:a16="http://schemas.microsoft.com/office/drawing/2014/main" id="{CCABC024-3A8F-6E65-D28C-044C9D4C759C}"/>
              </a:ext>
            </a:extLst>
          </p:cNvPr>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2" name="Rectangle 1">
            <a:extLst>
              <a:ext uri="{FF2B5EF4-FFF2-40B4-BE49-F238E27FC236}">
                <a16:creationId xmlns:a16="http://schemas.microsoft.com/office/drawing/2014/main" id="{9728765A-84DB-7988-C382-58248F942B00}"/>
              </a:ext>
            </a:extLst>
          </p:cNvPr>
          <p:cNvSpPr>
            <a:spLocks noChangeArrowheads="1"/>
          </p:cNvSpPr>
          <p:nvPr/>
        </p:nvSpPr>
        <p:spPr bwMode="auto">
          <a:xfrm>
            <a:off x="413656" y="1946769"/>
            <a:ext cx="1094014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Computer Vision is the field of study where we teach machines to "see" and make sense of visual data like images and videos.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Why</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So that machines can automate visual tasks — from recognizing faces to checking product quality in factories.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Who</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Used by industries like healthcare, automotive, agriculture, and security.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Where</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Anywhere you deal with visual data: airports (facial recognition), hospitals (MRI scans), or even Instagram filters.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How</a:t>
            </a:r>
            <a:r>
              <a:rPr kumimoji="0" lang="en-US" altLang="en-US" sz="1500" b="0" i="0" u="none" strike="noStrike" cap="none" normalizeH="0" baseline="0" dirty="0">
                <a:ln>
                  <a:noFill/>
                </a:ln>
                <a:solidFill>
                  <a:schemeClr val="tx1"/>
                </a:solidFill>
                <a:effectLst/>
                <a:latin typeface="Arial" panose="020B0604020202020204" pitchFamily="34" charset="0"/>
              </a:rPr>
              <a:t>:</a:t>
            </a:r>
            <a:br>
              <a:rPr kumimoji="0" lang="en-US" altLang="en-US" sz="1500" b="0" i="0" u="none" strike="noStrike" cap="none" normalizeH="0" baseline="0" dirty="0">
                <a:ln>
                  <a:noFill/>
                </a:ln>
                <a:solidFill>
                  <a:schemeClr val="tx1"/>
                </a:solidFill>
                <a:effectLst/>
                <a:latin typeface="Arial" panose="020B0604020202020204" pitchFamily="34" charset="0"/>
              </a:rPr>
            </a:br>
            <a:r>
              <a:rPr kumimoji="0" lang="en-US" altLang="en-US" sz="1500" b="0" i="0" u="none" strike="noStrike" cap="none" normalizeH="0" baseline="0" dirty="0">
                <a:ln>
                  <a:noFill/>
                </a:ln>
                <a:solidFill>
                  <a:schemeClr val="tx1"/>
                </a:solidFill>
                <a:effectLst/>
                <a:latin typeface="Arial" panose="020B0604020202020204" pitchFamily="34" charset="0"/>
              </a:rPr>
              <a:t>We turn images into numbers, then use algorithms to extract patterns, classify objects, or detect changes.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Analogy</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“Imagine a 3-year-old child seeing a cat—they don’t just see fur or ears; they recognize the pattern as 'cat'. In Computer Vision, we train machines to do the same but using pixel values and mathematical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64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E259F461-910D-6C5E-3553-79903F828F3F}"/>
            </a:ext>
          </a:extLst>
        </p:cNvPr>
        <p:cNvGrpSpPr/>
        <p:nvPr/>
      </p:nvGrpSpPr>
      <p:grpSpPr>
        <a:xfrm>
          <a:off x="0" y="0"/>
          <a:ext cx="0" cy="0"/>
          <a:chOff x="0" y="0"/>
          <a:chExt cx="0" cy="0"/>
        </a:xfrm>
      </p:grpSpPr>
      <p:sp>
        <p:nvSpPr>
          <p:cNvPr id="331" name="Google Shape;331;g2723946f586_0_167">
            <a:extLst>
              <a:ext uri="{FF2B5EF4-FFF2-40B4-BE49-F238E27FC236}">
                <a16:creationId xmlns:a16="http://schemas.microsoft.com/office/drawing/2014/main" id="{A2493482-6FE1-207E-AB53-0FF1729D4689}"/>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12</a:t>
            </a:fld>
            <a:endParaRPr/>
          </a:p>
        </p:txBody>
      </p:sp>
      <p:sp>
        <p:nvSpPr>
          <p:cNvPr id="333" name="Google Shape;333;g2723946f586_0_167">
            <a:extLst>
              <a:ext uri="{FF2B5EF4-FFF2-40B4-BE49-F238E27FC236}">
                <a16:creationId xmlns:a16="http://schemas.microsoft.com/office/drawing/2014/main" id="{CE475E4A-90C4-9E89-4727-A4F287CBADC1}"/>
              </a:ext>
            </a:extLst>
          </p:cNvPr>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2" name="Rectangle 1">
            <a:extLst>
              <a:ext uri="{FF2B5EF4-FFF2-40B4-BE49-F238E27FC236}">
                <a16:creationId xmlns:a16="http://schemas.microsoft.com/office/drawing/2014/main" id="{FA0F0E77-0DD0-90D9-DE74-0334615FB92A}"/>
              </a:ext>
            </a:extLst>
          </p:cNvPr>
          <p:cNvSpPr>
            <a:spLocks noChangeArrowheads="1"/>
          </p:cNvSpPr>
          <p:nvPr/>
        </p:nvSpPr>
        <p:spPr bwMode="auto">
          <a:xfrm>
            <a:off x="130629" y="2692429"/>
            <a:ext cx="10798628"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Real-world Challenges</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500" b="1" i="0" u="none" strike="noStrike" cap="none" normalizeH="0" baseline="0" dirty="0">
                <a:ln>
                  <a:noFill/>
                </a:ln>
                <a:solidFill>
                  <a:schemeClr val="tx1"/>
                </a:solidFill>
                <a:effectLst/>
                <a:latin typeface="Arial" panose="020B0604020202020204" pitchFamily="34" charset="0"/>
              </a:rPr>
              <a:t>Lighting Changes</a:t>
            </a:r>
            <a:r>
              <a:rPr kumimoji="0" lang="en-US" altLang="en-US" sz="1500" b="0" i="0" u="none" strike="noStrike" cap="none" normalizeH="0" baseline="0" dirty="0">
                <a:ln>
                  <a:noFill/>
                </a:ln>
                <a:solidFill>
                  <a:schemeClr val="tx1"/>
                </a:solidFill>
                <a:effectLst/>
                <a:latin typeface="Arial" panose="020B0604020202020204" pitchFamily="34" charset="0"/>
              </a:rPr>
              <a:t> – A white car during the day vs at night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500" b="1" i="0" u="none" strike="noStrike" cap="none" normalizeH="0" baseline="0" dirty="0">
                <a:ln>
                  <a:noFill/>
                </a:ln>
                <a:solidFill>
                  <a:schemeClr val="tx1"/>
                </a:solidFill>
                <a:effectLst/>
                <a:latin typeface="Arial" panose="020B0604020202020204" pitchFamily="34" charset="0"/>
              </a:rPr>
              <a:t>Viewpoint Variation</a:t>
            </a:r>
            <a:r>
              <a:rPr kumimoji="0" lang="en-US" altLang="en-US" sz="1500" b="0" i="0" u="none" strike="noStrike" cap="none" normalizeH="0" baseline="0" dirty="0">
                <a:ln>
                  <a:noFill/>
                </a:ln>
                <a:solidFill>
                  <a:schemeClr val="tx1"/>
                </a:solidFill>
                <a:effectLst/>
                <a:latin typeface="Arial" panose="020B0604020202020204" pitchFamily="34" charset="0"/>
              </a:rPr>
              <a:t> – Object looks different from different angles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500" b="1" i="0" u="none" strike="noStrike" cap="none" normalizeH="0" baseline="0" dirty="0">
                <a:ln>
                  <a:noFill/>
                </a:ln>
                <a:solidFill>
                  <a:schemeClr val="tx1"/>
                </a:solidFill>
                <a:effectLst/>
                <a:latin typeface="Arial" panose="020B0604020202020204" pitchFamily="34" charset="0"/>
              </a:rPr>
              <a:t>Occlusion</a:t>
            </a:r>
            <a:r>
              <a:rPr kumimoji="0" lang="en-US" altLang="en-US" sz="1500" b="0" i="0" u="none" strike="noStrike" cap="none" normalizeH="0" baseline="0" dirty="0">
                <a:ln>
                  <a:noFill/>
                </a:ln>
                <a:solidFill>
                  <a:schemeClr val="tx1"/>
                </a:solidFill>
                <a:effectLst/>
                <a:latin typeface="Arial" panose="020B0604020202020204" pitchFamily="34" charset="0"/>
              </a:rPr>
              <a:t> – Part of the object is hidden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500" b="1" i="0" u="none" strike="noStrike" cap="none" normalizeH="0" baseline="0" dirty="0">
                <a:ln>
                  <a:noFill/>
                </a:ln>
                <a:solidFill>
                  <a:schemeClr val="tx1"/>
                </a:solidFill>
                <a:effectLst/>
                <a:latin typeface="Arial" panose="020B0604020202020204" pitchFamily="34" charset="0"/>
              </a:rPr>
              <a:t>Intra-Class Variation</a:t>
            </a:r>
            <a:r>
              <a:rPr kumimoji="0" lang="en-US" altLang="en-US" sz="1500" b="0" i="0" u="none" strike="noStrike" cap="none" normalizeH="0" baseline="0" dirty="0">
                <a:ln>
                  <a:noFill/>
                </a:ln>
                <a:solidFill>
                  <a:schemeClr val="tx1"/>
                </a:solidFill>
                <a:effectLst/>
                <a:latin typeface="Arial" panose="020B0604020202020204" pitchFamily="34" charset="0"/>
              </a:rPr>
              <a:t> – All dogs are not the same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500" b="1" i="0" u="none" strike="noStrike" cap="none" normalizeH="0" baseline="0" dirty="0">
                <a:ln>
                  <a:noFill/>
                </a:ln>
                <a:solidFill>
                  <a:schemeClr val="tx1"/>
                </a:solidFill>
                <a:effectLst/>
                <a:latin typeface="Arial" panose="020B0604020202020204" pitchFamily="34" charset="0"/>
              </a:rPr>
              <a:t>Background Clutter</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Analogy</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“Imagine playing a game where you have to guess what’s behind a frosted glass window. That’s how a computer often sees an image—with distortions, noise, and ambiguity.”</a:t>
            </a:r>
          </a:p>
        </p:txBody>
      </p:sp>
      <p:sp>
        <p:nvSpPr>
          <p:cNvPr id="4" name="TextBox 3">
            <a:extLst>
              <a:ext uri="{FF2B5EF4-FFF2-40B4-BE49-F238E27FC236}">
                <a16:creationId xmlns:a16="http://schemas.microsoft.com/office/drawing/2014/main" id="{19BEF06C-5C77-703E-D553-3BBDC06F62FD}"/>
              </a:ext>
            </a:extLst>
          </p:cNvPr>
          <p:cNvSpPr txBox="1"/>
          <p:nvPr/>
        </p:nvSpPr>
        <p:spPr>
          <a:xfrm>
            <a:off x="1124607" y="534540"/>
            <a:ext cx="6096000"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Why is Computer Vision Hard?</a:t>
            </a:r>
          </a:p>
        </p:txBody>
      </p:sp>
    </p:spTree>
    <p:extLst>
      <p:ext uri="{BB962C8B-B14F-4D97-AF65-F5344CB8AC3E}">
        <p14:creationId xmlns:p14="http://schemas.microsoft.com/office/powerpoint/2010/main" val="3798042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FEF5136B-76A0-0DDC-723B-52882479DA6B}"/>
            </a:ext>
          </a:extLst>
        </p:cNvPr>
        <p:cNvGrpSpPr/>
        <p:nvPr/>
      </p:nvGrpSpPr>
      <p:grpSpPr>
        <a:xfrm>
          <a:off x="0" y="0"/>
          <a:ext cx="0" cy="0"/>
          <a:chOff x="0" y="0"/>
          <a:chExt cx="0" cy="0"/>
        </a:xfrm>
      </p:grpSpPr>
      <p:sp>
        <p:nvSpPr>
          <p:cNvPr id="331" name="Google Shape;331;g2723946f586_0_167">
            <a:extLst>
              <a:ext uri="{FF2B5EF4-FFF2-40B4-BE49-F238E27FC236}">
                <a16:creationId xmlns:a16="http://schemas.microsoft.com/office/drawing/2014/main" id="{B7B9CFF0-E6CC-FA11-AA93-97F11FB423F9}"/>
              </a:ext>
            </a:extLst>
          </p:cNvPr>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13</a:t>
            </a:fld>
            <a:endParaRPr/>
          </a:p>
        </p:txBody>
      </p:sp>
      <p:pic>
        <p:nvPicPr>
          <p:cNvPr id="332" name="Google Shape;332;g2723946f586_0_167">
            <a:extLst>
              <a:ext uri="{FF2B5EF4-FFF2-40B4-BE49-F238E27FC236}">
                <a16:creationId xmlns:a16="http://schemas.microsoft.com/office/drawing/2014/main" id="{0963BD02-0D66-97D6-54E1-382A09C1DCDF}"/>
              </a:ext>
            </a:extLst>
          </p:cNvPr>
          <p:cNvPicPr preferRelativeResize="0"/>
          <p:nvPr/>
        </p:nvPicPr>
        <p:blipFill>
          <a:blip r:embed="rId3">
            <a:alphaModFix/>
          </a:blip>
          <a:stretch>
            <a:fillRect/>
          </a:stretch>
        </p:blipFill>
        <p:spPr>
          <a:xfrm>
            <a:off x="1460500" y="253975"/>
            <a:ext cx="8207033" cy="6155275"/>
          </a:xfrm>
          <a:prstGeom prst="rect">
            <a:avLst/>
          </a:prstGeom>
          <a:noFill/>
          <a:ln>
            <a:noFill/>
          </a:ln>
        </p:spPr>
      </p:pic>
      <p:sp>
        <p:nvSpPr>
          <p:cNvPr id="333" name="Google Shape;333;g2723946f586_0_167">
            <a:extLst>
              <a:ext uri="{FF2B5EF4-FFF2-40B4-BE49-F238E27FC236}">
                <a16:creationId xmlns:a16="http://schemas.microsoft.com/office/drawing/2014/main" id="{7FE42BF2-9431-BD3C-25A5-E639ADCF91D3}"/>
              </a:ext>
            </a:extLst>
          </p:cNvPr>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extLst>
      <p:ext uri="{BB962C8B-B14F-4D97-AF65-F5344CB8AC3E}">
        <p14:creationId xmlns:p14="http://schemas.microsoft.com/office/powerpoint/2010/main" val="3408396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07087FC8-F2A2-3DFF-D6B4-13B22E2F83A2}"/>
            </a:ext>
          </a:extLst>
        </p:cNvPr>
        <p:cNvGrpSpPr/>
        <p:nvPr/>
      </p:nvGrpSpPr>
      <p:grpSpPr>
        <a:xfrm>
          <a:off x="0" y="0"/>
          <a:ext cx="0" cy="0"/>
          <a:chOff x="0" y="0"/>
          <a:chExt cx="0" cy="0"/>
        </a:xfrm>
      </p:grpSpPr>
      <p:pic>
        <p:nvPicPr>
          <p:cNvPr id="730" name="Google Shape;730;p52">
            <a:extLst>
              <a:ext uri="{FF2B5EF4-FFF2-40B4-BE49-F238E27FC236}">
                <a16:creationId xmlns:a16="http://schemas.microsoft.com/office/drawing/2014/main" id="{9ED16FF8-BDB1-B354-2C23-3AA3EF1F98B7}"/>
              </a:ext>
            </a:extLst>
          </p:cNvPr>
          <p:cNvPicPr preferRelativeResize="0"/>
          <p:nvPr/>
        </p:nvPicPr>
        <p:blipFill rotWithShape="1">
          <a:blip r:embed="rId3">
            <a:alphaModFix/>
          </a:blip>
          <a:srcRect/>
          <a:stretch/>
        </p:blipFill>
        <p:spPr>
          <a:xfrm>
            <a:off x="4267200" y="1524000"/>
            <a:ext cx="1943100" cy="1295400"/>
          </a:xfrm>
          <a:prstGeom prst="rect">
            <a:avLst/>
          </a:prstGeom>
          <a:noFill/>
          <a:ln>
            <a:noFill/>
          </a:ln>
          <a:effectLst>
            <a:outerShdw blurRad="50800" dist="38100" dir="2700000" algn="tl" rotWithShape="0">
              <a:srgbClr val="000000">
                <a:alpha val="40000"/>
              </a:srgbClr>
            </a:outerShdw>
          </a:effectLst>
        </p:spPr>
      </p:pic>
      <p:sp>
        <p:nvSpPr>
          <p:cNvPr id="731" name="Google Shape;731;p52">
            <a:extLst>
              <a:ext uri="{FF2B5EF4-FFF2-40B4-BE49-F238E27FC236}">
                <a16:creationId xmlns:a16="http://schemas.microsoft.com/office/drawing/2014/main" id="{D6E28A21-3827-94F8-FDB0-9595242FFBA1}"/>
              </a:ext>
            </a:extLst>
          </p:cNvPr>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Why is computer vision difficult?</a:t>
            </a:r>
            <a:endParaRPr/>
          </a:p>
        </p:txBody>
      </p:sp>
      <p:pic>
        <p:nvPicPr>
          <p:cNvPr id="732" name="Google Shape;732;p52">
            <a:extLst>
              <a:ext uri="{FF2B5EF4-FFF2-40B4-BE49-F238E27FC236}">
                <a16:creationId xmlns:a16="http://schemas.microsoft.com/office/drawing/2014/main" id="{D78C4563-90A8-A680-5066-9BA176626B1B}"/>
              </a:ext>
            </a:extLst>
          </p:cNvPr>
          <p:cNvPicPr preferRelativeResize="0"/>
          <p:nvPr/>
        </p:nvPicPr>
        <p:blipFill rotWithShape="1">
          <a:blip r:embed="rId4">
            <a:alphaModFix/>
          </a:blip>
          <a:srcRect/>
          <a:stretch/>
        </p:blipFill>
        <p:spPr>
          <a:xfrm>
            <a:off x="2895600" y="2286000"/>
            <a:ext cx="2286000" cy="1524000"/>
          </a:xfrm>
          <a:prstGeom prst="rect">
            <a:avLst/>
          </a:prstGeom>
          <a:noFill/>
          <a:ln>
            <a:noFill/>
          </a:ln>
          <a:effectLst>
            <a:outerShdw blurRad="50800" dist="38100" dir="2700000" algn="tl" rotWithShape="0">
              <a:srgbClr val="000000">
                <a:alpha val="40000"/>
              </a:srgbClr>
            </a:outerShdw>
          </a:effectLst>
        </p:spPr>
      </p:pic>
      <p:pic>
        <p:nvPicPr>
          <p:cNvPr id="733" name="Google Shape;733;p52">
            <a:extLst>
              <a:ext uri="{FF2B5EF4-FFF2-40B4-BE49-F238E27FC236}">
                <a16:creationId xmlns:a16="http://schemas.microsoft.com/office/drawing/2014/main" id="{E466C9EA-92D1-2A8A-E737-0C12F07BA102}"/>
              </a:ext>
            </a:extLst>
          </p:cNvPr>
          <p:cNvPicPr preferRelativeResize="0"/>
          <p:nvPr/>
        </p:nvPicPr>
        <p:blipFill rotWithShape="1">
          <a:blip r:embed="rId5">
            <a:alphaModFix/>
          </a:blip>
          <a:srcRect/>
          <a:stretch/>
        </p:blipFill>
        <p:spPr>
          <a:xfrm>
            <a:off x="2057401" y="1447800"/>
            <a:ext cx="2043953" cy="1447800"/>
          </a:xfrm>
          <a:prstGeom prst="rect">
            <a:avLst/>
          </a:prstGeom>
          <a:noFill/>
          <a:ln>
            <a:noFill/>
          </a:ln>
          <a:effectLst>
            <a:outerShdw blurRad="50800" dist="38100" dir="2700000" algn="tl" rotWithShape="0">
              <a:srgbClr val="000000">
                <a:alpha val="40000"/>
              </a:srgbClr>
            </a:outerShdw>
          </a:effectLst>
        </p:spPr>
      </p:pic>
      <p:sp>
        <p:nvSpPr>
          <p:cNvPr id="734" name="Google Shape;734;p52">
            <a:extLst>
              <a:ext uri="{FF2B5EF4-FFF2-40B4-BE49-F238E27FC236}">
                <a16:creationId xmlns:a16="http://schemas.microsoft.com/office/drawing/2014/main" id="{CCE704FD-B82C-3771-6F63-C79B8C80EFB9}"/>
              </a:ext>
            </a:extLst>
          </p:cNvPr>
          <p:cNvSpPr txBox="1"/>
          <p:nvPr/>
        </p:nvSpPr>
        <p:spPr>
          <a:xfrm>
            <a:off x="3008262" y="3821668"/>
            <a:ext cx="2088265" cy="369332"/>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Viewpoint variation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35" name="Google Shape;735;p52">
            <a:extLst>
              <a:ext uri="{FF2B5EF4-FFF2-40B4-BE49-F238E27FC236}">
                <a16:creationId xmlns:a16="http://schemas.microsoft.com/office/drawing/2014/main" id="{EA3FE53A-E671-F4F4-B1E5-112E8072A062}"/>
              </a:ext>
            </a:extLst>
          </p:cNvPr>
          <p:cNvSpPr txBox="1"/>
          <p:nvPr/>
        </p:nvSpPr>
        <p:spPr>
          <a:xfrm>
            <a:off x="3429000" y="6248400"/>
            <a:ext cx="17526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Illumination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36" name="Google Shape;736;p52">
            <a:extLst>
              <a:ext uri="{FF2B5EF4-FFF2-40B4-BE49-F238E27FC236}">
                <a16:creationId xmlns:a16="http://schemas.microsoft.com/office/drawing/2014/main" id="{81291843-1928-8D4E-5C06-DE293BBA09BC}"/>
              </a:ext>
            </a:extLst>
          </p:cNvPr>
          <p:cNvSpPr txBox="1"/>
          <p:nvPr/>
        </p:nvSpPr>
        <p:spPr>
          <a:xfrm>
            <a:off x="8212827" y="6107675"/>
            <a:ext cx="11640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Scale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37" name="Google Shape;737;p52">
            <a:extLst>
              <a:ext uri="{FF2B5EF4-FFF2-40B4-BE49-F238E27FC236}">
                <a16:creationId xmlns:a16="http://schemas.microsoft.com/office/drawing/2014/main" id="{4FD746B9-9A7D-A7B3-8828-F172A6FAF189}"/>
              </a:ext>
            </a:extLst>
          </p:cNvPr>
          <p:cNvPicPr preferRelativeResize="0"/>
          <p:nvPr/>
        </p:nvPicPr>
        <p:blipFill rotWithShape="1">
          <a:blip r:embed="rId6">
            <a:alphaModFix/>
          </a:blip>
          <a:srcRect/>
          <a:stretch/>
        </p:blipFill>
        <p:spPr>
          <a:xfrm>
            <a:off x="1918200" y="4428075"/>
            <a:ext cx="1968012" cy="1295400"/>
          </a:xfrm>
          <a:prstGeom prst="rect">
            <a:avLst/>
          </a:prstGeom>
          <a:noFill/>
          <a:ln>
            <a:noFill/>
          </a:ln>
          <a:effectLst>
            <a:outerShdw blurRad="50800" dist="38100" dir="2700000" algn="tl" rotWithShape="0">
              <a:srgbClr val="000000">
                <a:alpha val="40000"/>
              </a:srgbClr>
            </a:outerShdw>
          </a:effectLst>
        </p:spPr>
      </p:pic>
      <p:pic>
        <p:nvPicPr>
          <p:cNvPr id="738" name="Google Shape;738;p52">
            <a:extLst>
              <a:ext uri="{FF2B5EF4-FFF2-40B4-BE49-F238E27FC236}">
                <a16:creationId xmlns:a16="http://schemas.microsoft.com/office/drawing/2014/main" id="{EC1E3FAE-3C8D-BA87-1FD0-68BEA9DDAD62}"/>
              </a:ext>
            </a:extLst>
          </p:cNvPr>
          <p:cNvPicPr preferRelativeResize="0"/>
          <p:nvPr/>
        </p:nvPicPr>
        <p:blipFill rotWithShape="1">
          <a:blip r:embed="rId7">
            <a:alphaModFix/>
          </a:blip>
          <a:srcRect/>
          <a:stretch/>
        </p:blipFill>
        <p:spPr>
          <a:xfrm>
            <a:off x="3276600" y="4572001"/>
            <a:ext cx="1981200" cy="1304081"/>
          </a:xfrm>
          <a:prstGeom prst="rect">
            <a:avLst/>
          </a:prstGeom>
          <a:noFill/>
          <a:ln>
            <a:noFill/>
          </a:ln>
          <a:effectLst>
            <a:outerShdw blurRad="50800" dist="38100" dir="2700000" algn="tl" rotWithShape="0">
              <a:srgbClr val="000000">
                <a:alpha val="40000"/>
              </a:srgbClr>
            </a:outerShdw>
          </a:effectLst>
        </p:spPr>
      </p:pic>
      <p:pic>
        <p:nvPicPr>
          <p:cNvPr id="739" name="Google Shape;739;p52">
            <a:extLst>
              <a:ext uri="{FF2B5EF4-FFF2-40B4-BE49-F238E27FC236}">
                <a16:creationId xmlns:a16="http://schemas.microsoft.com/office/drawing/2014/main" id="{974FC46C-3CCF-34B9-D78A-BD0DCFD62EB9}"/>
              </a:ext>
            </a:extLst>
          </p:cNvPr>
          <p:cNvPicPr preferRelativeResize="0"/>
          <p:nvPr/>
        </p:nvPicPr>
        <p:blipFill rotWithShape="1">
          <a:blip r:embed="rId8">
            <a:alphaModFix/>
          </a:blip>
          <a:srcRect/>
          <a:stretch/>
        </p:blipFill>
        <p:spPr>
          <a:xfrm>
            <a:off x="4419600" y="4800601"/>
            <a:ext cx="1981200" cy="1304081"/>
          </a:xfrm>
          <a:prstGeom prst="rect">
            <a:avLst/>
          </a:prstGeom>
          <a:noFill/>
          <a:ln>
            <a:noFill/>
          </a:ln>
          <a:effectLst>
            <a:outerShdw blurRad="50800" dist="38100" dir="2700000" algn="tl" rotWithShape="0">
              <a:srgbClr val="000000">
                <a:alpha val="40000"/>
              </a:srgbClr>
            </a:outerShdw>
          </a:effectLst>
        </p:spPr>
      </p:pic>
      <p:pic>
        <p:nvPicPr>
          <p:cNvPr id="740" name="Google Shape;740;p52" descr="A picture containing outdoor, person, young, boy&#10;&#10;Description automatically generated">
            <a:extLst>
              <a:ext uri="{FF2B5EF4-FFF2-40B4-BE49-F238E27FC236}">
                <a16:creationId xmlns:a16="http://schemas.microsoft.com/office/drawing/2014/main" id="{39174A7B-E6FC-F685-020B-AEA6E2A721BE}"/>
              </a:ext>
            </a:extLst>
          </p:cNvPr>
          <p:cNvPicPr preferRelativeResize="0"/>
          <p:nvPr/>
        </p:nvPicPr>
        <p:blipFill rotWithShape="1">
          <a:blip r:embed="rId9">
            <a:alphaModFix/>
          </a:blip>
          <a:srcRect/>
          <a:stretch/>
        </p:blipFill>
        <p:spPr>
          <a:xfrm>
            <a:off x="6934202" y="1371600"/>
            <a:ext cx="3147848" cy="4718820"/>
          </a:xfrm>
          <a:prstGeom prst="rect">
            <a:avLst/>
          </a:prstGeom>
          <a:noFill/>
          <a:ln>
            <a:noFill/>
          </a:ln>
        </p:spPr>
      </p:pic>
      <p:sp>
        <p:nvSpPr>
          <p:cNvPr id="741" name="Google Shape;741;p52">
            <a:hlinkClick r:id="rId10"/>
            <a:extLst>
              <a:ext uri="{FF2B5EF4-FFF2-40B4-BE49-F238E27FC236}">
                <a16:creationId xmlns:a16="http://schemas.microsoft.com/office/drawing/2014/main" id="{F5FC692C-D3D4-CFA8-DDFC-22C66354B896}"/>
              </a:ext>
            </a:extLst>
          </p:cNvPr>
          <p:cNvSpPr/>
          <p:nvPr/>
        </p:nvSpPr>
        <p:spPr>
          <a:xfrm>
            <a:off x="7898695" y="5803686"/>
            <a:ext cx="2247731" cy="27699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Arial"/>
              <a:buNone/>
              <a:tabLst/>
              <a:defRPr/>
            </a:pPr>
            <a:r>
              <a:rPr kumimoji="0" lang="en-US" sz="1200" b="0" i="0" u="sng" strike="noStrike" kern="0" cap="none" spc="0" normalizeH="0" baseline="0" noProof="0">
                <a:ln>
                  <a:noFill/>
                </a:ln>
                <a:solidFill>
                  <a:srgbClr val="FFFFFF"/>
                </a:solidFill>
                <a:effectLst/>
                <a:uLnTx/>
                <a:uFillTx/>
                <a:latin typeface="Arial"/>
                <a:ea typeface="Arial"/>
                <a:cs typeface="Arial"/>
                <a:sym typeface="Arial"/>
                <a:hlinkClick r:id="rId10">
                  <a:extLst>
                    <a:ext uri="{A12FA001-AC4F-418D-AE19-62706E023703}">
                      <ahyp:hlinkClr xmlns:ahyp="http://schemas.microsoft.com/office/drawing/2018/hyperlinkcolor" val="tx"/>
                    </a:ext>
                  </a:extLst>
                </a:hlinkClick>
              </a:rPr>
              <a:t>Credit: Flickr user michaelpaul</a:t>
            </a: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742" name="Google Shape;742;p52" descr="Birla Institute of Technology and Science, Pilani | Logopedia | Fandom">
            <a:extLst>
              <a:ext uri="{FF2B5EF4-FFF2-40B4-BE49-F238E27FC236}">
                <a16:creationId xmlns:a16="http://schemas.microsoft.com/office/drawing/2014/main" id="{D676E30B-C80E-676B-A657-5BA5495A7648}"/>
              </a:ext>
            </a:extLst>
          </p:cNvPr>
          <p:cNvPicPr preferRelativeResize="0"/>
          <p:nvPr/>
        </p:nvPicPr>
        <p:blipFill rotWithShape="1">
          <a:blip r:embed="rId11">
            <a:alphaModFix/>
          </a:blip>
          <a:srcRect/>
          <a:stretch/>
        </p:blipFill>
        <p:spPr>
          <a:xfrm>
            <a:off x="0" y="28575"/>
            <a:ext cx="704850" cy="704850"/>
          </a:xfrm>
          <a:prstGeom prst="rect">
            <a:avLst/>
          </a:prstGeom>
          <a:noFill/>
          <a:ln>
            <a:noFill/>
          </a:ln>
        </p:spPr>
      </p:pic>
    </p:spTree>
    <p:extLst>
      <p:ext uri="{BB962C8B-B14F-4D97-AF65-F5344CB8AC3E}">
        <p14:creationId xmlns:p14="http://schemas.microsoft.com/office/powerpoint/2010/main" val="83551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6">
          <a:extLst>
            <a:ext uri="{FF2B5EF4-FFF2-40B4-BE49-F238E27FC236}">
              <a16:creationId xmlns:a16="http://schemas.microsoft.com/office/drawing/2014/main" id="{8346E535-C4D0-A045-E17D-2F7EAB48E83C}"/>
            </a:ext>
          </a:extLst>
        </p:cNvPr>
        <p:cNvGrpSpPr/>
        <p:nvPr/>
      </p:nvGrpSpPr>
      <p:grpSpPr>
        <a:xfrm>
          <a:off x="0" y="0"/>
          <a:ext cx="0" cy="0"/>
          <a:chOff x="0" y="0"/>
          <a:chExt cx="0" cy="0"/>
        </a:xfrm>
      </p:grpSpPr>
      <p:sp>
        <p:nvSpPr>
          <p:cNvPr id="747" name="Google Shape;747;p53">
            <a:extLst>
              <a:ext uri="{FF2B5EF4-FFF2-40B4-BE49-F238E27FC236}">
                <a16:creationId xmlns:a16="http://schemas.microsoft.com/office/drawing/2014/main" id="{B0080986-7B5D-6DD2-8EC0-C940346F0A43}"/>
              </a:ext>
            </a:extLst>
          </p:cNvPr>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Why is computer vision difficult?</a:t>
            </a:r>
            <a:endParaRPr/>
          </a:p>
        </p:txBody>
      </p:sp>
      <p:grpSp>
        <p:nvGrpSpPr>
          <p:cNvPr id="748" name="Google Shape;748;p53">
            <a:extLst>
              <a:ext uri="{FF2B5EF4-FFF2-40B4-BE49-F238E27FC236}">
                <a16:creationId xmlns:a16="http://schemas.microsoft.com/office/drawing/2014/main" id="{AB5D9939-395D-A44A-C93F-66BA96380EC4}"/>
              </a:ext>
            </a:extLst>
          </p:cNvPr>
          <p:cNvGrpSpPr/>
          <p:nvPr/>
        </p:nvGrpSpPr>
        <p:grpSpPr>
          <a:xfrm>
            <a:off x="1981200" y="1295401"/>
            <a:ext cx="4038600" cy="2366367"/>
            <a:chOff x="304800" y="1600200"/>
            <a:chExt cx="4876800" cy="2857500"/>
          </a:xfrm>
        </p:grpSpPr>
        <p:pic>
          <p:nvPicPr>
            <p:cNvPr id="749" name="Google Shape;749;p53">
              <a:extLst>
                <a:ext uri="{FF2B5EF4-FFF2-40B4-BE49-F238E27FC236}">
                  <a16:creationId xmlns:a16="http://schemas.microsoft.com/office/drawing/2014/main" id="{DCB18CE6-C963-A51D-5750-949DD0786C47}"/>
                </a:ext>
              </a:extLst>
            </p:cNvPr>
            <p:cNvPicPr preferRelativeResize="0"/>
            <p:nvPr/>
          </p:nvPicPr>
          <p:blipFill rotWithShape="1">
            <a:blip r:embed="rId3">
              <a:alphaModFix/>
            </a:blip>
            <a:srcRect/>
            <a:stretch/>
          </p:blipFill>
          <p:spPr>
            <a:xfrm>
              <a:off x="304800" y="1676400"/>
              <a:ext cx="2286000" cy="1466850"/>
            </a:xfrm>
            <a:prstGeom prst="rect">
              <a:avLst/>
            </a:prstGeom>
            <a:noFill/>
            <a:ln>
              <a:noFill/>
            </a:ln>
            <a:effectLst>
              <a:outerShdw blurRad="50800" dist="38100" dir="2700000" algn="tl" rotWithShape="0">
                <a:srgbClr val="000000">
                  <a:alpha val="40000"/>
                </a:srgbClr>
              </a:outerShdw>
            </a:effectLst>
          </p:spPr>
        </p:pic>
        <p:pic>
          <p:nvPicPr>
            <p:cNvPr id="750" name="Google Shape;750;p53">
              <a:extLst>
                <a:ext uri="{FF2B5EF4-FFF2-40B4-BE49-F238E27FC236}">
                  <a16:creationId xmlns:a16="http://schemas.microsoft.com/office/drawing/2014/main" id="{5F589A41-C30C-E671-D35E-70715B11E447}"/>
                </a:ext>
              </a:extLst>
            </p:cNvPr>
            <p:cNvPicPr preferRelativeResize="0"/>
            <p:nvPr/>
          </p:nvPicPr>
          <p:blipFill rotWithShape="1">
            <a:blip r:embed="rId4">
              <a:alphaModFix/>
            </a:blip>
            <a:srcRect/>
            <a:stretch/>
          </p:blipFill>
          <p:spPr>
            <a:xfrm>
              <a:off x="1676400" y="2743200"/>
              <a:ext cx="2286000" cy="1714500"/>
            </a:xfrm>
            <a:prstGeom prst="rect">
              <a:avLst/>
            </a:prstGeom>
            <a:noFill/>
            <a:ln>
              <a:noFill/>
            </a:ln>
            <a:effectLst>
              <a:outerShdw blurRad="50800" dist="38100" dir="2700000" algn="tl" rotWithShape="0">
                <a:srgbClr val="000000">
                  <a:alpha val="40000"/>
                </a:srgbClr>
              </a:outerShdw>
            </a:effectLst>
          </p:spPr>
        </p:pic>
        <p:pic>
          <p:nvPicPr>
            <p:cNvPr id="751" name="Google Shape;751;p53">
              <a:extLst>
                <a:ext uri="{FF2B5EF4-FFF2-40B4-BE49-F238E27FC236}">
                  <a16:creationId xmlns:a16="http://schemas.microsoft.com/office/drawing/2014/main" id="{E07A6E00-F2AF-02B7-F2A3-D9F12BAB6822}"/>
                </a:ext>
              </a:extLst>
            </p:cNvPr>
            <p:cNvPicPr preferRelativeResize="0"/>
            <p:nvPr/>
          </p:nvPicPr>
          <p:blipFill rotWithShape="1">
            <a:blip r:embed="rId5">
              <a:alphaModFix/>
            </a:blip>
            <a:srcRect/>
            <a:stretch/>
          </p:blipFill>
          <p:spPr>
            <a:xfrm>
              <a:off x="2895600" y="1600200"/>
              <a:ext cx="2286000" cy="1714500"/>
            </a:xfrm>
            <a:prstGeom prst="rect">
              <a:avLst/>
            </a:prstGeom>
            <a:noFill/>
            <a:ln>
              <a:noFill/>
            </a:ln>
            <a:effectLst>
              <a:outerShdw blurRad="50800" dist="38100" dir="2700000" algn="tl" rotWithShape="0">
                <a:srgbClr val="000000">
                  <a:alpha val="40000"/>
                </a:srgbClr>
              </a:outerShdw>
            </a:effectLst>
          </p:spPr>
        </p:pic>
      </p:grpSp>
      <p:sp>
        <p:nvSpPr>
          <p:cNvPr id="752" name="Google Shape;752;p53">
            <a:extLst>
              <a:ext uri="{FF2B5EF4-FFF2-40B4-BE49-F238E27FC236}">
                <a16:creationId xmlns:a16="http://schemas.microsoft.com/office/drawing/2014/main" id="{A83740E4-F701-1DF0-7CB6-8AC37109A081}"/>
              </a:ext>
            </a:extLst>
          </p:cNvPr>
          <p:cNvSpPr txBox="1"/>
          <p:nvPr/>
        </p:nvSpPr>
        <p:spPr>
          <a:xfrm>
            <a:off x="1587499" y="3745475"/>
            <a:ext cx="35478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Intra-class variation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53" name="Google Shape;753;p53">
            <a:extLst>
              <a:ext uri="{FF2B5EF4-FFF2-40B4-BE49-F238E27FC236}">
                <a16:creationId xmlns:a16="http://schemas.microsoft.com/office/drawing/2014/main" id="{EDA9EB73-465C-81A6-0A5F-1DD43C87F86A}"/>
              </a:ext>
            </a:extLst>
          </p:cNvPr>
          <p:cNvPicPr preferRelativeResize="0"/>
          <p:nvPr/>
        </p:nvPicPr>
        <p:blipFill rotWithShape="1">
          <a:blip r:embed="rId6">
            <a:alphaModFix/>
          </a:blip>
          <a:srcRect/>
          <a:stretch/>
        </p:blipFill>
        <p:spPr>
          <a:xfrm>
            <a:off x="4671844" y="4054366"/>
            <a:ext cx="2781300" cy="2225040"/>
          </a:xfrm>
          <a:prstGeom prst="rect">
            <a:avLst/>
          </a:prstGeom>
          <a:noFill/>
          <a:ln>
            <a:noFill/>
          </a:ln>
          <a:effectLst>
            <a:outerShdw blurRad="50800" dist="38100" dir="2700000" algn="tl" rotWithShape="0">
              <a:srgbClr val="000000">
                <a:alpha val="40000"/>
              </a:srgbClr>
            </a:outerShdw>
          </a:effectLst>
        </p:spPr>
      </p:pic>
      <p:sp>
        <p:nvSpPr>
          <p:cNvPr id="754" name="Google Shape;754;p53">
            <a:extLst>
              <a:ext uri="{FF2B5EF4-FFF2-40B4-BE49-F238E27FC236}">
                <a16:creationId xmlns:a16="http://schemas.microsoft.com/office/drawing/2014/main" id="{7812675F-FC6D-8419-AA9A-70E7BD7E8672}"/>
              </a:ext>
            </a:extLst>
          </p:cNvPr>
          <p:cNvSpPr txBox="1"/>
          <p:nvPr/>
        </p:nvSpPr>
        <p:spPr>
          <a:xfrm>
            <a:off x="4997741" y="6287416"/>
            <a:ext cx="29466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Background clutter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55" name="Google Shape;755;p53" descr="bird_head_motion_blur">
            <a:extLst>
              <a:ext uri="{FF2B5EF4-FFF2-40B4-BE49-F238E27FC236}">
                <a16:creationId xmlns:a16="http://schemas.microsoft.com/office/drawing/2014/main" id="{660899DE-5774-BFC6-1B45-91848F31D70C}"/>
              </a:ext>
            </a:extLst>
          </p:cNvPr>
          <p:cNvPicPr preferRelativeResize="0"/>
          <p:nvPr/>
        </p:nvPicPr>
        <p:blipFill rotWithShape="1">
          <a:blip r:embed="rId7">
            <a:alphaModFix/>
          </a:blip>
          <a:srcRect/>
          <a:stretch/>
        </p:blipFill>
        <p:spPr>
          <a:xfrm>
            <a:off x="7086600" y="1524000"/>
            <a:ext cx="2667000" cy="1741412"/>
          </a:xfrm>
          <a:prstGeom prst="rect">
            <a:avLst/>
          </a:prstGeom>
          <a:noFill/>
          <a:ln>
            <a:noFill/>
          </a:ln>
          <a:effectLst>
            <a:outerShdw blurRad="50800" dist="38100" dir="2700000" algn="tl" rotWithShape="0">
              <a:srgbClr val="000000">
                <a:alpha val="40000"/>
              </a:srgbClr>
            </a:outerShdw>
          </a:effectLst>
        </p:spPr>
      </p:pic>
      <p:sp>
        <p:nvSpPr>
          <p:cNvPr id="756" name="Google Shape;756;p53">
            <a:extLst>
              <a:ext uri="{FF2B5EF4-FFF2-40B4-BE49-F238E27FC236}">
                <a16:creationId xmlns:a16="http://schemas.microsoft.com/office/drawing/2014/main" id="{99DFEEDA-8217-DD31-BBE6-8B635EFA6566}"/>
              </a:ext>
            </a:extLst>
          </p:cNvPr>
          <p:cNvSpPr txBox="1"/>
          <p:nvPr/>
        </p:nvSpPr>
        <p:spPr>
          <a:xfrm>
            <a:off x="6909824" y="3352800"/>
            <a:ext cx="4308600" cy="3693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Open Sans"/>
                <a:ea typeface="Open Sans"/>
                <a:cs typeface="Open Sans"/>
                <a:sym typeface="Open Sans"/>
              </a:rPr>
              <a:t>Motion (Source: S. Lazebnik)</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759" name="Google Shape;759;p53" descr="Birla Institute of Technology and Science, Pilani | Logopedia | Fandom">
            <a:extLst>
              <a:ext uri="{FF2B5EF4-FFF2-40B4-BE49-F238E27FC236}">
                <a16:creationId xmlns:a16="http://schemas.microsoft.com/office/drawing/2014/main" id="{FD43EC60-28A8-0E39-3BFA-5B25C7B48372}"/>
              </a:ext>
            </a:extLst>
          </p:cNvPr>
          <p:cNvPicPr preferRelativeResize="0"/>
          <p:nvPr/>
        </p:nvPicPr>
        <p:blipFill rotWithShape="1">
          <a:blip r:embed="rId8">
            <a:alphaModFix/>
          </a:blip>
          <a:srcRect/>
          <a:stretch/>
        </p:blipFill>
        <p:spPr>
          <a:xfrm>
            <a:off x="0" y="28575"/>
            <a:ext cx="704850" cy="704850"/>
          </a:xfrm>
          <a:prstGeom prst="rect">
            <a:avLst/>
          </a:prstGeom>
          <a:noFill/>
          <a:ln>
            <a:noFill/>
          </a:ln>
        </p:spPr>
      </p:pic>
    </p:spTree>
    <p:extLst>
      <p:ext uri="{BB962C8B-B14F-4D97-AF65-F5344CB8AC3E}">
        <p14:creationId xmlns:p14="http://schemas.microsoft.com/office/powerpoint/2010/main" val="195959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723946f586_0_176"/>
          <p:cNvSpPr txBox="1">
            <a:spLocks noGrp="1"/>
          </p:cNvSpPr>
          <p:nvPr>
            <p:ph type="title"/>
          </p:nvPr>
        </p:nvSpPr>
        <p:spPr>
          <a:xfrm>
            <a:off x="838200" y="365126"/>
            <a:ext cx="10200000" cy="102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400" b="1">
                <a:latin typeface="Open Sans"/>
                <a:ea typeface="Open Sans"/>
                <a:cs typeface="Open Sans"/>
                <a:sym typeface="Open Sans"/>
              </a:rPr>
              <a:t>Vision is Multi-disciplinary</a:t>
            </a:r>
            <a:endParaRPr/>
          </a:p>
        </p:txBody>
      </p:sp>
      <p:sp>
        <p:nvSpPr>
          <p:cNvPr id="340" name="Google Shape;340;g2723946f586_0_17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16</a:t>
            </a:fld>
            <a:endParaRPr/>
          </a:p>
        </p:txBody>
      </p:sp>
      <p:pic>
        <p:nvPicPr>
          <p:cNvPr id="341" name="Google Shape;341;g2723946f586_0_176"/>
          <p:cNvPicPr preferRelativeResize="0"/>
          <p:nvPr/>
        </p:nvPicPr>
        <p:blipFill>
          <a:blip r:embed="rId3">
            <a:alphaModFix/>
          </a:blip>
          <a:stretch>
            <a:fillRect/>
          </a:stretch>
        </p:blipFill>
        <p:spPr>
          <a:xfrm>
            <a:off x="2554825" y="1561176"/>
            <a:ext cx="7381494" cy="5160274"/>
          </a:xfrm>
          <a:prstGeom prst="rect">
            <a:avLst/>
          </a:prstGeom>
          <a:noFill/>
          <a:ln>
            <a:noFill/>
          </a:ln>
        </p:spPr>
      </p:pic>
      <p:sp>
        <p:nvSpPr>
          <p:cNvPr id="342" name="Google Shape;342;g2723946f586_0_17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Every image tells a story</a:t>
            </a:r>
            <a:endParaRPr/>
          </a:p>
        </p:txBody>
      </p:sp>
      <p:sp>
        <p:nvSpPr>
          <p:cNvPr id="348" name="Google Shape;348;p2"/>
          <p:cNvSpPr txBox="1">
            <a:spLocks noGrp="1"/>
          </p:cNvSpPr>
          <p:nvPr>
            <p:ph type="body" idx="1"/>
          </p:nvPr>
        </p:nvSpPr>
        <p:spPr>
          <a:xfrm>
            <a:off x="4724400" y="1524000"/>
            <a:ext cx="5638800" cy="46482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dirty="0"/>
              <a:t>Goal of computer vision: perceive the “story” behind the picture</a:t>
            </a:r>
            <a:endParaRPr dirty="0"/>
          </a:p>
          <a:p>
            <a:pPr marL="342900" lvl="0" indent="-342900" algn="l" rtl="0">
              <a:lnSpc>
                <a:spcPct val="100000"/>
              </a:lnSpc>
              <a:spcBef>
                <a:spcPts val="640"/>
              </a:spcBef>
              <a:spcAft>
                <a:spcPts val="0"/>
              </a:spcAft>
              <a:buClr>
                <a:schemeClr val="dk1"/>
              </a:buClr>
              <a:buSzPts val="3200"/>
              <a:buChar char="•"/>
            </a:pPr>
            <a:r>
              <a:rPr lang="en-US" dirty="0"/>
              <a:t>Compute properties of the world</a:t>
            </a:r>
            <a:endParaRPr dirty="0"/>
          </a:p>
          <a:p>
            <a:pPr marL="742950" lvl="1" indent="-285750" algn="l" rtl="0">
              <a:lnSpc>
                <a:spcPct val="100000"/>
              </a:lnSpc>
              <a:spcBef>
                <a:spcPts val="560"/>
              </a:spcBef>
              <a:spcAft>
                <a:spcPts val="0"/>
              </a:spcAft>
              <a:buClr>
                <a:schemeClr val="dk1"/>
              </a:buClr>
              <a:buSzPts val="2800"/>
              <a:buChar char="–"/>
            </a:pPr>
            <a:r>
              <a:rPr lang="en-US" dirty="0"/>
              <a:t>3D shape</a:t>
            </a:r>
            <a:endParaRPr dirty="0"/>
          </a:p>
          <a:p>
            <a:pPr marL="742950" lvl="1" indent="-285750" algn="l" rtl="0">
              <a:lnSpc>
                <a:spcPct val="100000"/>
              </a:lnSpc>
              <a:spcBef>
                <a:spcPts val="560"/>
              </a:spcBef>
              <a:spcAft>
                <a:spcPts val="0"/>
              </a:spcAft>
              <a:buClr>
                <a:schemeClr val="dk1"/>
              </a:buClr>
              <a:buSzPts val="2800"/>
              <a:buChar char="–"/>
            </a:pPr>
            <a:r>
              <a:rPr lang="en-US" dirty="0"/>
              <a:t> Names of people or objects</a:t>
            </a:r>
            <a:endParaRPr dirty="0"/>
          </a:p>
          <a:p>
            <a:pPr marL="742950" lvl="1" indent="-285750" algn="l" rtl="0">
              <a:lnSpc>
                <a:spcPct val="100000"/>
              </a:lnSpc>
              <a:spcBef>
                <a:spcPts val="560"/>
              </a:spcBef>
              <a:spcAft>
                <a:spcPts val="0"/>
              </a:spcAft>
              <a:buClr>
                <a:schemeClr val="dk1"/>
              </a:buClr>
              <a:buSzPts val="2800"/>
              <a:buChar char="–"/>
            </a:pPr>
            <a:r>
              <a:rPr lang="en-US" dirty="0"/>
              <a:t>What happened?</a:t>
            </a:r>
            <a:endParaRPr dirty="0"/>
          </a:p>
        </p:txBody>
      </p:sp>
      <p:pic>
        <p:nvPicPr>
          <p:cNvPr id="349" name="Google Shape;349;p2" descr="U121"/>
          <p:cNvPicPr preferRelativeResize="0"/>
          <p:nvPr/>
        </p:nvPicPr>
        <p:blipFill rotWithShape="1">
          <a:blip r:embed="rId3">
            <a:alphaModFix/>
          </a:blip>
          <a:srcRect/>
          <a:stretch/>
        </p:blipFill>
        <p:spPr>
          <a:xfrm>
            <a:off x="990600" y="1618686"/>
            <a:ext cx="3411940" cy="4572000"/>
          </a:xfrm>
          <a:prstGeom prst="rect">
            <a:avLst/>
          </a:prstGeom>
          <a:noFill/>
          <a:ln>
            <a:noFill/>
          </a:ln>
          <a:effectLst>
            <a:outerShdw blurRad="101600" dist="76200" dir="2700000" algn="tl" rotWithShape="0">
              <a:srgbClr val="000000">
                <a:alpha val="40000"/>
              </a:srgbClr>
            </a:outerShdw>
          </a:effectLst>
        </p:spPr>
      </p:pic>
      <p:pic>
        <p:nvPicPr>
          <p:cNvPr id="350" name="Google Shape;350;p2"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351" name="Google Shape;351;p2"/>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Open Sans"/>
              <a:buNone/>
            </a:pPr>
            <a:r>
              <a:rPr lang="en-US"/>
              <a:t>Can computers match human perception?</a:t>
            </a:r>
            <a:endParaRPr/>
          </a:p>
        </p:txBody>
      </p:sp>
      <p:sp>
        <p:nvSpPr>
          <p:cNvPr id="366" name="Google Shape;366;p22"/>
          <p:cNvSpPr txBox="1">
            <a:spLocks noGrp="1"/>
          </p:cNvSpPr>
          <p:nvPr>
            <p:ph type="body" idx="1"/>
          </p:nvPr>
        </p:nvSpPr>
        <p:spPr>
          <a:xfrm>
            <a:off x="5848464" y="1432719"/>
            <a:ext cx="5733936" cy="490696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Yes and no (mainly no)</a:t>
            </a:r>
            <a:endParaRPr/>
          </a:p>
          <a:p>
            <a:pPr marL="742950" lvl="1" indent="-285750" algn="l" rtl="0">
              <a:lnSpc>
                <a:spcPct val="90000"/>
              </a:lnSpc>
              <a:spcBef>
                <a:spcPts val="560"/>
              </a:spcBef>
              <a:spcAft>
                <a:spcPts val="0"/>
              </a:spcAft>
              <a:buClr>
                <a:schemeClr val="dk1"/>
              </a:buClr>
              <a:buSzPts val="2800"/>
              <a:buChar char="–"/>
            </a:pPr>
            <a:r>
              <a:rPr lang="en-US"/>
              <a:t>computers can be better at “easy” things</a:t>
            </a:r>
            <a:endParaRPr/>
          </a:p>
          <a:p>
            <a:pPr marL="742950" lvl="1" indent="-285750" algn="l" rtl="0">
              <a:lnSpc>
                <a:spcPct val="90000"/>
              </a:lnSpc>
              <a:spcBef>
                <a:spcPts val="560"/>
              </a:spcBef>
              <a:spcAft>
                <a:spcPts val="0"/>
              </a:spcAft>
              <a:buClr>
                <a:schemeClr val="dk1"/>
              </a:buClr>
              <a:buSzPts val="2800"/>
              <a:buChar char="–"/>
            </a:pPr>
            <a:r>
              <a:rPr lang="en-US"/>
              <a:t>humans are better at “hard” things</a:t>
            </a:r>
            <a:endParaRPr/>
          </a:p>
          <a:p>
            <a:pPr marL="742950" lvl="1" indent="-171450" algn="l" rtl="0">
              <a:lnSpc>
                <a:spcPct val="90000"/>
              </a:lnSpc>
              <a:spcBef>
                <a:spcPts val="360"/>
              </a:spcBef>
              <a:spcAft>
                <a:spcPts val="0"/>
              </a:spcAft>
              <a:buClr>
                <a:schemeClr val="dk1"/>
              </a:buClr>
              <a:buSzPts val="1800"/>
              <a:buNone/>
            </a:pPr>
            <a:endParaRPr sz="1800"/>
          </a:p>
          <a:p>
            <a:pPr marL="342900" lvl="0" indent="-342900" algn="l" rtl="0">
              <a:lnSpc>
                <a:spcPct val="90000"/>
              </a:lnSpc>
              <a:spcBef>
                <a:spcPts val="640"/>
              </a:spcBef>
              <a:spcAft>
                <a:spcPts val="0"/>
              </a:spcAft>
              <a:buClr>
                <a:schemeClr val="dk1"/>
              </a:buClr>
              <a:buSzPts val="3200"/>
              <a:buChar char="•"/>
            </a:pPr>
            <a:r>
              <a:rPr lang="en-US"/>
              <a:t>But huge progress</a:t>
            </a:r>
            <a:endParaRPr/>
          </a:p>
          <a:p>
            <a:pPr marL="742950" lvl="1" indent="-285750" algn="l" rtl="0">
              <a:lnSpc>
                <a:spcPct val="90000"/>
              </a:lnSpc>
              <a:spcBef>
                <a:spcPts val="560"/>
              </a:spcBef>
              <a:spcAft>
                <a:spcPts val="0"/>
              </a:spcAft>
              <a:buClr>
                <a:schemeClr val="dk1"/>
              </a:buClr>
              <a:buSzPts val="2800"/>
              <a:buChar char="–"/>
            </a:pPr>
            <a:r>
              <a:rPr lang="en-US"/>
              <a:t>Accelerating in the last five years due to deep learning</a:t>
            </a:r>
            <a:endParaRPr/>
          </a:p>
          <a:p>
            <a:pPr marL="742950" lvl="1" indent="-285750" algn="l" rtl="0">
              <a:lnSpc>
                <a:spcPct val="90000"/>
              </a:lnSpc>
              <a:spcBef>
                <a:spcPts val="560"/>
              </a:spcBef>
              <a:spcAft>
                <a:spcPts val="0"/>
              </a:spcAft>
              <a:buClr>
                <a:schemeClr val="dk1"/>
              </a:buClr>
              <a:buSzPts val="2800"/>
              <a:buChar char="–"/>
            </a:pPr>
            <a:r>
              <a:rPr lang="en-US"/>
              <a:t>What is considered “hard” keeps changing</a:t>
            </a:r>
            <a:endParaRPr/>
          </a:p>
          <a:p>
            <a:pPr marL="742950" lvl="1" indent="-107950" algn="l" rtl="0">
              <a:lnSpc>
                <a:spcPct val="100000"/>
              </a:lnSpc>
              <a:spcBef>
                <a:spcPts val="560"/>
              </a:spcBef>
              <a:spcAft>
                <a:spcPts val="0"/>
              </a:spcAft>
              <a:buClr>
                <a:schemeClr val="dk1"/>
              </a:buClr>
              <a:buSzPts val="2800"/>
              <a:buNone/>
            </a:pPr>
            <a:endParaRPr/>
          </a:p>
        </p:txBody>
      </p:sp>
      <p:pic>
        <p:nvPicPr>
          <p:cNvPr id="367" name="Google Shape;367;p22" descr="U121"/>
          <p:cNvPicPr preferRelativeResize="0"/>
          <p:nvPr/>
        </p:nvPicPr>
        <p:blipFill rotWithShape="1">
          <a:blip r:embed="rId3">
            <a:alphaModFix/>
          </a:blip>
          <a:srcRect/>
          <a:stretch/>
        </p:blipFill>
        <p:spPr>
          <a:xfrm>
            <a:off x="2057400" y="1600200"/>
            <a:ext cx="3411940" cy="4572000"/>
          </a:xfrm>
          <a:prstGeom prst="rect">
            <a:avLst/>
          </a:prstGeom>
          <a:noFill/>
          <a:ln>
            <a:noFill/>
          </a:ln>
          <a:effectLst>
            <a:outerShdw blurRad="101600" dist="76200" dir="2700000" algn="tl" rotWithShape="0">
              <a:srgbClr val="000000">
                <a:alpha val="40000"/>
              </a:srgbClr>
            </a:outerShdw>
          </a:effectLst>
        </p:spPr>
      </p:pic>
      <p:pic>
        <p:nvPicPr>
          <p:cNvPr id="368" name="Google Shape;368;p22"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369" name="Google Shape;369;p22"/>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4"/>
          <p:cNvSpPr txBox="1">
            <a:spLocks noGrp="1"/>
          </p:cNvSpPr>
          <p:nvPr>
            <p:ph type="title"/>
          </p:nvPr>
        </p:nvSpPr>
        <p:spPr>
          <a:xfrm>
            <a:off x="704850" y="546370"/>
            <a:ext cx="114300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Open Sans"/>
              <a:buNone/>
            </a:pPr>
            <a:r>
              <a:rPr lang="en-US"/>
              <a:t>But humans can tell a lot about a scene from a little information…</a:t>
            </a:r>
            <a:endParaRPr/>
          </a:p>
        </p:txBody>
      </p:sp>
      <p:pic>
        <p:nvPicPr>
          <p:cNvPr id="384" name="Google Shape;384;p24"/>
          <p:cNvPicPr preferRelativeResize="0"/>
          <p:nvPr/>
        </p:nvPicPr>
        <p:blipFill rotWithShape="1">
          <a:blip r:embed="rId3">
            <a:alphaModFix/>
          </a:blip>
          <a:srcRect/>
          <a:stretch/>
        </p:blipFill>
        <p:spPr>
          <a:xfrm>
            <a:off x="4038600" y="1828801"/>
            <a:ext cx="3848100" cy="3840215"/>
          </a:xfrm>
          <a:prstGeom prst="rect">
            <a:avLst/>
          </a:prstGeom>
          <a:noFill/>
          <a:ln>
            <a:noFill/>
          </a:ln>
          <a:effectLst>
            <a:outerShdw blurRad="50800" dist="38100" dir="2700000" algn="tl" rotWithShape="0">
              <a:srgbClr val="000000">
                <a:alpha val="40000"/>
              </a:srgbClr>
            </a:outerShdw>
          </a:effectLst>
        </p:spPr>
      </p:pic>
      <p:sp>
        <p:nvSpPr>
          <p:cNvPr id="385" name="Google Shape;385;p24"/>
          <p:cNvSpPr txBox="1"/>
          <p:nvPr/>
        </p:nvSpPr>
        <p:spPr>
          <a:xfrm>
            <a:off x="4181152" y="5638801"/>
            <a:ext cx="356379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Source: “80 million tiny images” by Torralba, et al.</a:t>
            </a:r>
            <a:endParaRPr sz="1400" b="0" i="0" u="none" strike="noStrike" cap="none">
              <a:solidFill>
                <a:srgbClr val="000000"/>
              </a:solidFill>
              <a:latin typeface="Arial"/>
              <a:ea typeface="Arial"/>
              <a:cs typeface="Arial"/>
              <a:sym typeface="Arial"/>
            </a:endParaRPr>
          </a:p>
        </p:txBody>
      </p:sp>
      <p:pic>
        <p:nvPicPr>
          <p:cNvPr id="386" name="Google Shape;386;p24"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387" name="Google Shape;387;p2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723946f586_0_8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
        <p:nvSpPr>
          <p:cNvPr id="260" name="Google Shape;260;g2723946f586_0_81"/>
          <p:cNvSpPr/>
          <p:nvPr/>
        </p:nvSpPr>
        <p:spPr>
          <a:xfrm>
            <a:off x="650449" y="1767007"/>
            <a:ext cx="10703400" cy="378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a:solidFill>
                  <a:srgbClr val="000000"/>
                </a:solidFill>
                <a:latin typeface="Arial"/>
                <a:ea typeface="Arial"/>
                <a:cs typeface="Arial"/>
                <a:sym typeface="Arial"/>
              </a:rPr>
              <a:t>Course Objectives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highlight>
                  <a:srgbClr val="FFFF00"/>
                </a:highlight>
                <a:latin typeface="Arial"/>
                <a:ea typeface="Arial"/>
                <a:cs typeface="Arial"/>
                <a:sym typeface="Arial"/>
              </a:rPr>
              <a:t>CO1:  </a:t>
            </a:r>
            <a:r>
              <a:rPr lang="en-US" sz="2000" b="0" i="0" u="none" strike="noStrike" cap="none">
                <a:solidFill>
                  <a:srgbClr val="000000"/>
                </a:solidFill>
                <a:latin typeface="Arial"/>
                <a:ea typeface="Arial"/>
                <a:cs typeface="Arial"/>
                <a:sym typeface="Arial"/>
              </a:rPr>
              <a:t>Students should understand the fundamentals of a camera producing an image, including camera calibration, optical distortions, perspective corrections etc.</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highlight>
                  <a:srgbClr val="FFFF00"/>
                </a:highlight>
                <a:latin typeface="Arial"/>
                <a:ea typeface="Arial"/>
                <a:cs typeface="Arial"/>
                <a:sym typeface="Arial"/>
              </a:rPr>
              <a:t>CO2:  </a:t>
            </a:r>
            <a:r>
              <a:rPr lang="en-US" sz="2000" b="0" i="0" u="none" strike="noStrike" cap="none">
                <a:solidFill>
                  <a:srgbClr val="000000"/>
                </a:solidFill>
                <a:latin typeface="Arial"/>
                <a:ea typeface="Arial"/>
                <a:cs typeface="Arial"/>
                <a:sym typeface="Arial"/>
              </a:rPr>
              <a:t>Students should be familiar with various building block algorithms in Computer Vision, including Image processing and Deep Learning with emphasis on the algorithm building blocks.</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highlight>
                  <a:srgbClr val="FFFF00"/>
                </a:highlight>
                <a:latin typeface="Arial"/>
                <a:ea typeface="Arial"/>
                <a:cs typeface="Arial"/>
                <a:sym typeface="Arial"/>
              </a:rPr>
              <a:t>CO3:  </a:t>
            </a:r>
            <a:r>
              <a:rPr lang="en-US" sz="2000" b="0" i="0" u="none" strike="noStrike" cap="none">
                <a:solidFill>
                  <a:srgbClr val="000000"/>
                </a:solidFill>
                <a:latin typeface="Arial"/>
                <a:ea typeface="Arial"/>
                <a:cs typeface="Arial"/>
                <a:sym typeface="Arial"/>
              </a:rPr>
              <a:t>Students should create at least one end-user application.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25"/>
          <p:cNvPicPr preferRelativeResize="0"/>
          <p:nvPr/>
        </p:nvPicPr>
        <p:blipFill rotWithShape="1">
          <a:blip r:embed="rId3">
            <a:alphaModFix/>
          </a:blip>
          <a:srcRect/>
          <a:stretch/>
        </p:blipFill>
        <p:spPr>
          <a:xfrm>
            <a:off x="4648200" y="2203892"/>
            <a:ext cx="2971800" cy="2288286"/>
          </a:xfrm>
          <a:prstGeom prst="rect">
            <a:avLst/>
          </a:prstGeom>
          <a:noFill/>
          <a:ln>
            <a:noFill/>
          </a:ln>
        </p:spPr>
      </p:pic>
      <p:pic>
        <p:nvPicPr>
          <p:cNvPr id="393" name="Google Shape;393;p25"/>
          <p:cNvPicPr preferRelativeResize="0"/>
          <p:nvPr/>
        </p:nvPicPr>
        <p:blipFill rotWithShape="1">
          <a:blip r:embed="rId4">
            <a:alphaModFix/>
          </a:blip>
          <a:srcRect/>
          <a:stretch/>
        </p:blipFill>
        <p:spPr>
          <a:xfrm>
            <a:off x="4648200" y="2240466"/>
            <a:ext cx="2929006" cy="2255335"/>
          </a:xfrm>
          <a:prstGeom prst="rect">
            <a:avLst/>
          </a:prstGeom>
          <a:noFill/>
          <a:ln>
            <a:noFill/>
          </a:ln>
        </p:spPr>
      </p:pic>
      <p:pic>
        <p:nvPicPr>
          <p:cNvPr id="394" name="Google Shape;394;p25"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
        <p:nvSpPr>
          <p:cNvPr id="395" name="Google Shape;395;p25"/>
          <p:cNvSpPr txBox="1">
            <a:spLocks noGrp="1"/>
          </p:cNvSpPr>
          <p:nvPr>
            <p:ph type="title"/>
          </p:nvPr>
        </p:nvSpPr>
        <p:spPr>
          <a:xfrm>
            <a:off x="704850" y="546370"/>
            <a:ext cx="114300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What is in here?</a:t>
            </a:r>
            <a:endParaRPr/>
          </a:p>
        </p:txBody>
      </p:sp>
      <p:sp>
        <p:nvSpPr>
          <p:cNvPr id="396" name="Google Shape;396;p2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5000"/>
                                        <p:tgtEl>
                                          <p:spTgt spid="3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92"/>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1"/>
                                          </p:stCondLst>
                                        </p:cTn>
                                        <p:tgtEl>
                                          <p:spTgt spid="39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92"/>
                                        </p:tgtEl>
                                        <p:attrNameLst>
                                          <p:attrName>style.visibility</p:attrName>
                                        </p:attrNameLst>
                                      </p:cBhvr>
                                      <p:to>
                                        <p:strVal val="visible"/>
                                      </p:to>
                                    </p:set>
                                    <p:animEffect transition="in" filter="fade">
                                      <p:cBhvr>
                                        <p:cTn id="16" dur="5000"/>
                                        <p:tgtEl>
                                          <p:spTgt spid="39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pic>
        <p:nvPicPr>
          <p:cNvPr id="402" name="Google Shape;402;p26"/>
          <p:cNvPicPr preferRelativeResize="0"/>
          <p:nvPr/>
        </p:nvPicPr>
        <p:blipFill rotWithShape="1">
          <a:blip r:embed="rId3">
            <a:alphaModFix/>
          </a:blip>
          <a:srcRect/>
          <a:stretch/>
        </p:blipFill>
        <p:spPr>
          <a:xfrm>
            <a:off x="2133600" y="1447800"/>
            <a:ext cx="7715250" cy="5029200"/>
          </a:xfrm>
          <a:prstGeom prst="rect">
            <a:avLst/>
          </a:prstGeom>
          <a:noFill/>
          <a:ln>
            <a:noFill/>
          </a:ln>
          <a:effectLst>
            <a:outerShdw blurRad="50800" dist="38100" dir="2700000" algn="tl" rotWithShape="0">
              <a:srgbClr val="000000">
                <a:alpha val="40000"/>
              </a:srgbClr>
            </a:outerShdw>
          </a:effectLst>
        </p:spPr>
      </p:pic>
      <p:pic>
        <p:nvPicPr>
          <p:cNvPr id="403" name="Google Shape;403;p26"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404" name="Google Shape;404;p2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D332-17A5-B8A9-3FD5-5E47113BC42B}"/>
              </a:ext>
            </a:extLst>
          </p:cNvPr>
          <p:cNvSpPr>
            <a:spLocks noGrp="1"/>
          </p:cNvSpPr>
          <p:nvPr>
            <p:ph type="title"/>
          </p:nvPr>
        </p:nvSpPr>
        <p:spPr/>
        <p:txBody>
          <a:bodyPr/>
          <a:lstStyle/>
          <a:p>
            <a:r>
              <a:rPr lang="en-US" dirty="0"/>
              <a:t>Applications of Computer Vision</a:t>
            </a:r>
          </a:p>
        </p:txBody>
      </p:sp>
      <p:sp>
        <p:nvSpPr>
          <p:cNvPr id="4" name="Rectangle 1">
            <a:extLst>
              <a:ext uri="{FF2B5EF4-FFF2-40B4-BE49-F238E27FC236}">
                <a16:creationId xmlns:a16="http://schemas.microsoft.com/office/drawing/2014/main" id="{01C6C6C3-9DB5-4077-A8C0-8831662F84AD}"/>
              </a:ext>
            </a:extLst>
          </p:cNvPr>
          <p:cNvSpPr>
            <a:spLocks noGrp="1" noChangeArrowheads="1"/>
          </p:cNvSpPr>
          <p:nvPr>
            <p:ph type="body" idx="1"/>
          </p:nvPr>
        </p:nvSpPr>
        <p:spPr bwMode="auto">
          <a:xfrm>
            <a:off x="609600" y="2280304"/>
            <a:ext cx="1020554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Where is it used?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Healthcare</a:t>
            </a:r>
            <a:r>
              <a:rPr kumimoji="0" lang="en-US" altLang="en-US" sz="1500" b="0" i="0" u="none" strike="noStrike" cap="none" normalizeH="0" baseline="0" dirty="0">
                <a:ln>
                  <a:noFill/>
                </a:ln>
                <a:solidFill>
                  <a:schemeClr val="tx1"/>
                </a:solidFill>
                <a:effectLst/>
                <a:latin typeface="Arial" panose="020B0604020202020204" pitchFamily="34" charset="0"/>
              </a:rPr>
              <a:t>: Tumor detection in X-rays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Autonomous Driving</a:t>
            </a:r>
            <a:r>
              <a:rPr kumimoji="0" lang="en-US" altLang="en-US" sz="1500" b="0" i="0" u="none" strike="noStrike" cap="none" normalizeH="0" baseline="0" dirty="0">
                <a:ln>
                  <a:noFill/>
                </a:ln>
                <a:solidFill>
                  <a:schemeClr val="tx1"/>
                </a:solidFill>
                <a:effectLst/>
                <a:latin typeface="Arial" panose="020B0604020202020204" pitchFamily="34" charset="0"/>
              </a:rPr>
              <a:t>: Lane detection, pedestrian recognition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Retail</a:t>
            </a:r>
            <a:r>
              <a:rPr kumimoji="0" lang="en-US" altLang="en-US" sz="1500" b="0" i="0" u="none" strike="noStrike" cap="none" normalizeH="0" baseline="0" dirty="0">
                <a:ln>
                  <a:noFill/>
                </a:ln>
                <a:solidFill>
                  <a:schemeClr val="tx1"/>
                </a:solidFill>
                <a:effectLst/>
                <a:latin typeface="Arial" panose="020B0604020202020204" pitchFamily="34" charset="0"/>
              </a:rPr>
              <a:t>: Amazon Go cashier-less stores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Agriculture</a:t>
            </a:r>
            <a:r>
              <a:rPr kumimoji="0" lang="en-US" altLang="en-US" sz="1500" b="0" i="0" u="none" strike="noStrike" cap="none" normalizeH="0" baseline="0" dirty="0">
                <a:ln>
                  <a:noFill/>
                </a:ln>
                <a:solidFill>
                  <a:schemeClr val="tx1"/>
                </a:solidFill>
                <a:effectLst/>
                <a:latin typeface="Arial" panose="020B0604020202020204" pitchFamily="34" charset="0"/>
              </a:rPr>
              <a:t>: Crop health monitoring via drones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Manufacturing</a:t>
            </a:r>
            <a:r>
              <a:rPr kumimoji="0" lang="en-US" altLang="en-US" sz="1500" b="0" i="0" u="none" strike="noStrike" cap="none" normalizeH="0" baseline="0" dirty="0">
                <a:ln>
                  <a:noFill/>
                </a:ln>
                <a:solidFill>
                  <a:schemeClr val="tx1"/>
                </a:solidFill>
                <a:effectLst/>
                <a:latin typeface="Arial" panose="020B0604020202020204" pitchFamily="34" charset="0"/>
              </a:rPr>
              <a:t>: Product quality inspection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Social Media</a:t>
            </a:r>
            <a:r>
              <a:rPr kumimoji="0" lang="en-US" altLang="en-US" sz="1500" b="0" i="0" u="none" strike="noStrike" cap="none" normalizeH="0" baseline="0" dirty="0">
                <a:ln>
                  <a:noFill/>
                </a:ln>
                <a:solidFill>
                  <a:schemeClr val="tx1"/>
                </a:solidFill>
                <a:effectLst/>
                <a:latin typeface="Arial" panose="020B0604020202020204" pitchFamily="34" charset="0"/>
              </a:rPr>
              <a:t>: Filters, tagging, background removal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 Analogy</a:t>
            </a:r>
            <a:r>
              <a:rPr kumimoji="0" lang="en-US" altLang="en-US" sz="15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Arial" panose="020B0604020202020204" pitchFamily="34" charset="0"/>
              </a:rPr>
              <a:t>“Think of Computer Vision as the digital equivalent of a quality inspector, security guard, or even your family doctor—just working at scale and speed.”</a:t>
            </a:r>
          </a:p>
        </p:txBody>
      </p:sp>
    </p:spTree>
    <p:extLst>
      <p:ext uri="{BB962C8B-B14F-4D97-AF65-F5344CB8AC3E}">
        <p14:creationId xmlns:p14="http://schemas.microsoft.com/office/powerpoint/2010/main" val="1072185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11" name="Google Shape;411;p27"/>
          <p:cNvSpPr txBox="1">
            <a:spLocks noGrp="1"/>
          </p:cNvSpPr>
          <p:nvPr>
            <p:ph type="body" idx="1"/>
          </p:nvPr>
        </p:nvSpPr>
        <p:spPr>
          <a:xfrm>
            <a:off x="1981200" y="1295400"/>
            <a:ext cx="8229600" cy="8382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Compute the 3D shape of the world</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grpSp>
        <p:nvGrpSpPr>
          <p:cNvPr id="412" name="Google Shape;412;p27"/>
          <p:cNvGrpSpPr/>
          <p:nvPr/>
        </p:nvGrpSpPr>
        <p:grpSpPr>
          <a:xfrm>
            <a:off x="6553200" y="1828800"/>
            <a:ext cx="3733800" cy="2590800"/>
            <a:chOff x="6553200" y="1828800"/>
            <a:chExt cx="3733800" cy="2590800"/>
          </a:xfrm>
        </p:grpSpPr>
        <p:pic>
          <p:nvPicPr>
            <p:cNvPr id="413" name="Google Shape;413;p27"/>
            <p:cNvPicPr preferRelativeResize="0"/>
            <p:nvPr/>
          </p:nvPicPr>
          <p:blipFill rotWithShape="1">
            <a:blip r:embed="rId3">
              <a:alphaModFix/>
            </a:blip>
            <a:srcRect/>
            <a:stretch/>
          </p:blipFill>
          <p:spPr>
            <a:xfrm>
              <a:off x="6553200" y="2057400"/>
              <a:ext cx="3529724" cy="2362200"/>
            </a:xfrm>
            <a:prstGeom prst="rect">
              <a:avLst/>
            </a:prstGeom>
            <a:noFill/>
            <a:ln>
              <a:noFill/>
            </a:ln>
            <a:effectLst>
              <a:outerShdw blurRad="50800" dist="38100" dir="2700000" algn="tl" rotWithShape="0">
                <a:srgbClr val="000000">
                  <a:alpha val="40000"/>
                </a:srgbClr>
              </a:outerShdw>
            </a:effectLst>
          </p:spPr>
        </p:pic>
        <p:pic>
          <p:nvPicPr>
            <p:cNvPr id="414" name="Google Shape;414;p27"/>
            <p:cNvPicPr preferRelativeResize="0"/>
            <p:nvPr/>
          </p:nvPicPr>
          <p:blipFill rotWithShape="1">
            <a:blip r:embed="rId4">
              <a:alphaModFix/>
            </a:blip>
            <a:srcRect/>
            <a:stretch/>
          </p:blipFill>
          <p:spPr>
            <a:xfrm>
              <a:off x="9220200" y="1828800"/>
              <a:ext cx="1066800" cy="2245614"/>
            </a:xfrm>
            <a:prstGeom prst="rect">
              <a:avLst/>
            </a:prstGeom>
            <a:noFill/>
            <a:ln>
              <a:noFill/>
            </a:ln>
            <a:effectLst>
              <a:outerShdw blurRad="50800" dist="38100" dir="2700000" algn="tl" rotWithShape="0">
                <a:srgbClr val="000000">
                  <a:alpha val="40000"/>
                </a:srgbClr>
              </a:outerShdw>
            </a:effectLst>
          </p:spPr>
        </p:pic>
      </p:grpSp>
      <p:grpSp>
        <p:nvGrpSpPr>
          <p:cNvPr id="415" name="Google Shape;415;p27"/>
          <p:cNvGrpSpPr/>
          <p:nvPr/>
        </p:nvGrpSpPr>
        <p:grpSpPr>
          <a:xfrm>
            <a:off x="6450054" y="4800600"/>
            <a:ext cx="3997814" cy="1690688"/>
            <a:chOff x="6450054" y="4800600"/>
            <a:chExt cx="3997814" cy="1690688"/>
          </a:xfrm>
        </p:grpSpPr>
        <p:pic>
          <p:nvPicPr>
            <p:cNvPr id="416" name="Google Shape;416;p27"/>
            <p:cNvPicPr preferRelativeResize="0"/>
            <p:nvPr/>
          </p:nvPicPr>
          <p:blipFill rotWithShape="1">
            <a:blip r:embed="rId5">
              <a:alphaModFix/>
            </a:blip>
            <a:srcRect/>
            <a:stretch/>
          </p:blipFill>
          <p:spPr>
            <a:xfrm>
              <a:off x="6450054" y="4800601"/>
              <a:ext cx="2236747" cy="1690687"/>
            </a:xfrm>
            <a:prstGeom prst="rect">
              <a:avLst/>
            </a:prstGeom>
            <a:noFill/>
            <a:ln>
              <a:noFill/>
            </a:ln>
          </p:spPr>
        </p:pic>
        <p:pic>
          <p:nvPicPr>
            <p:cNvPr id="417" name="Google Shape;417;p27"/>
            <p:cNvPicPr preferRelativeResize="0"/>
            <p:nvPr/>
          </p:nvPicPr>
          <p:blipFill rotWithShape="1">
            <a:blip r:embed="rId6">
              <a:alphaModFix/>
            </a:blip>
            <a:srcRect/>
            <a:stretch/>
          </p:blipFill>
          <p:spPr>
            <a:xfrm>
              <a:off x="9144001" y="4800600"/>
              <a:ext cx="1303867" cy="1676400"/>
            </a:xfrm>
            <a:prstGeom prst="rect">
              <a:avLst/>
            </a:prstGeom>
            <a:noFill/>
            <a:ln>
              <a:noFill/>
            </a:ln>
          </p:spPr>
        </p:pic>
        <p:sp>
          <p:nvSpPr>
            <p:cNvPr id="418" name="Google Shape;418;p27"/>
            <p:cNvSpPr/>
            <p:nvPr/>
          </p:nvSpPr>
          <p:spPr>
            <a:xfrm>
              <a:off x="8751426" y="5527875"/>
              <a:ext cx="367373" cy="304800"/>
            </a:xfrm>
            <a:prstGeom prst="rightArrow">
              <a:avLst>
                <a:gd name="adj1" fmla="val 50000"/>
                <a:gd name="adj2" fmla="val 79508"/>
              </a:avLst>
            </a:prstGeom>
            <a:solidFill>
              <a:srgbClr val="93B3D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0" u="none" strike="noStrike" cap="none">
                <a:solidFill>
                  <a:srgbClr val="FFFFFF"/>
                </a:solidFill>
                <a:latin typeface="Open Sans"/>
                <a:ea typeface="Open Sans"/>
                <a:cs typeface="Open Sans"/>
                <a:sym typeface="Open Sans"/>
              </a:endParaRPr>
            </a:p>
          </p:txBody>
        </p:sp>
      </p:grpSp>
      <p:pic>
        <p:nvPicPr>
          <p:cNvPr id="419" name="Google Shape;419;p27"/>
          <p:cNvPicPr preferRelativeResize="0"/>
          <p:nvPr/>
        </p:nvPicPr>
        <p:blipFill rotWithShape="1">
          <a:blip r:embed="rId7">
            <a:alphaModFix/>
          </a:blip>
          <a:srcRect/>
          <a:stretch/>
        </p:blipFill>
        <p:spPr>
          <a:xfrm>
            <a:off x="1056703" y="2213419"/>
            <a:ext cx="3338658" cy="1704976"/>
          </a:xfrm>
          <a:prstGeom prst="rect">
            <a:avLst/>
          </a:prstGeom>
          <a:noFill/>
          <a:ln>
            <a:noFill/>
          </a:ln>
        </p:spPr>
      </p:pic>
      <p:pic>
        <p:nvPicPr>
          <p:cNvPr id="420" name="Google Shape;420;p27"/>
          <p:cNvPicPr preferRelativeResize="0"/>
          <p:nvPr/>
        </p:nvPicPr>
        <p:blipFill rotWithShape="1">
          <a:blip r:embed="rId8">
            <a:alphaModFix/>
          </a:blip>
          <a:srcRect/>
          <a:stretch/>
        </p:blipFill>
        <p:spPr>
          <a:xfrm>
            <a:off x="609600" y="3695700"/>
            <a:ext cx="4944534" cy="2781300"/>
          </a:xfrm>
          <a:prstGeom prst="rect">
            <a:avLst/>
          </a:prstGeom>
          <a:noFill/>
          <a:ln>
            <a:noFill/>
          </a:ln>
        </p:spPr>
      </p:pic>
      <p:sp>
        <p:nvSpPr>
          <p:cNvPr id="421" name="Google Shape;421;p27"/>
          <p:cNvSpPr txBox="1"/>
          <p:nvPr/>
        </p:nvSpPr>
        <p:spPr>
          <a:xfrm>
            <a:off x="1999129" y="3338882"/>
            <a:ext cx="145532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Open Sans"/>
                <a:ea typeface="Open Sans"/>
                <a:cs typeface="Open Sans"/>
                <a:sym typeface="Open Sans"/>
              </a:rPr>
              <a:t>ZED 2i Camera</a:t>
            </a:r>
            <a:endParaRPr sz="1200" b="1" i="0" u="none" strike="noStrike" cap="none">
              <a:solidFill>
                <a:srgbClr val="000000"/>
              </a:solidFill>
              <a:latin typeface="Open Sans"/>
              <a:ea typeface="Open Sans"/>
              <a:cs typeface="Open Sans"/>
              <a:sym typeface="Open Sans"/>
            </a:endParaRPr>
          </a:p>
        </p:txBody>
      </p:sp>
      <p:pic>
        <p:nvPicPr>
          <p:cNvPr id="422" name="Google Shape;422;p27" descr="Birla Institute of Technology and Science, Pilani | Logopedia | Fandom"/>
          <p:cNvPicPr preferRelativeResize="0"/>
          <p:nvPr/>
        </p:nvPicPr>
        <p:blipFill rotWithShape="1">
          <a:blip r:embed="rId9">
            <a:alphaModFix/>
          </a:blip>
          <a:srcRect/>
          <a:stretch/>
        </p:blipFill>
        <p:spPr>
          <a:xfrm>
            <a:off x="0" y="28575"/>
            <a:ext cx="704850" cy="704850"/>
          </a:xfrm>
          <a:prstGeom prst="rect">
            <a:avLst/>
          </a:prstGeom>
          <a:noFill/>
          <a:ln>
            <a:noFill/>
          </a:ln>
        </p:spPr>
      </p:pic>
      <p:sp>
        <p:nvSpPr>
          <p:cNvPr id="423" name="Google Shape;423;p2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5000"/>
                                        <p:tgtEl>
                                          <p:spTgt spid="4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30" name="Google Shape;430;p28"/>
          <p:cNvSpPr txBox="1">
            <a:spLocks noGrp="1"/>
          </p:cNvSpPr>
          <p:nvPr>
            <p:ph type="body" idx="1"/>
          </p:nvPr>
        </p:nvSpPr>
        <p:spPr>
          <a:xfrm>
            <a:off x="1143000" y="1600201"/>
            <a:ext cx="9906000" cy="8382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Recognize objects and people</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pic>
        <p:nvPicPr>
          <p:cNvPr id="431" name="Google Shape;431;p28"/>
          <p:cNvPicPr preferRelativeResize="0"/>
          <p:nvPr/>
        </p:nvPicPr>
        <p:blipFill rotWithShape="1">
          <a:blip r:embed="rId3">
            <a:alphaModFix/>
          </a:blip>
          <a:srcRect/>
          <a:stretch/>
        </p:blipFill>
        <p:spPr>
          <a:xfrm>
            <a:off x="3048000" y="2579724"/>
            <a:ext cx="5791200" cy="2449476"/>
          </a:xfrm>
          <a:prstGeom prst="rect">
            <a:avLst/>
          </a:prstGeom>
          <a:noFill/>
          <a:ln>
            <a:noFill/>
          </a:ln>
          <a:effectLst>
            <a:outerShdw blurRad="50800" dist="38100" dir="2700000" algn="tl" rotWithShape="0">
              <a:srgbClr val="000000">
                <a:alpha val="40000"/>
              </a:srgbClr>
            </a:outerShdw>
          </a:effectLst>
        </p:spPr>
      </p:pic>
      <p:sp>
        <p:nvSpPr>
          <p:cNvPr id="432" name="Google Shape;432;p28"/>
          <p:cNvSpPr/>
          <p:nvPr/>
        </p:nvSpPr>
        <p:spPr>
          <a:xfrm>
            <a:off x="4668700" y="5105401"/>
            <a:ext cx="254980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0000"/>
                </a:solidFill>
                <a:latin typeface="Open Sans"/>
                <a:ea typeface="Open Sans"/>
                <a:cs typeface="Open Sans"/>
                <a:sym typeface="Open Sans"/>
              </a:rPr>
              <a:t>Terminator 2</a:t>
            </a:r>
            <a:r>
              <a:rPr lang="en-US" sz="2400" b="0" i="0" u="none" strike="noStrike" cap="none">
                <a:solidFill>
                  <a:srgbClr val="000000"/>
                </a:solidFill>
                <a:latin typeface="Open Sans"/>
                <a:ea typeface="Open Sans"/>
                <a:cs typeface="Open Sans"/>
                <a:sym typeface="Open Sans"/>
              </a:rPr>
              <a:t>, 1991</a:t>
            </a:r>
            <a:endParaRPr sz="2400" b="0" i="1" u="none" strike="noStrike" cap="none">
              <a:solidFill>
                <a:srgbClr val="000000"/>
              </a:solidFill>
              <a:latin typeface="Open Sans"/>
              <a:ea typeface="Open Sans"/>
              <a:cs typeface="Open Sans"/>
              <a:sym typeface="Open Sans"/>
            </a:endParaRPr>
          </a:p>
        </p:txBody>
      </p:sp>
      <p:pic>
        <p:nvPicPr>
          <p:cNvPr id="433" name="Google Shape;433;p28"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
        <p:nvSpPr>
          <p:cNvPr id="434" name="Google Shape;434;p2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9" descr="031111_034757+8_beijing_e031124">
            <a:hlinkClick r:id="rId3"/>
          </p:cNvPr>
          <p:cNvPicPr preferRelativeResize="0"/>
          <p:nvPr/>
        </p:nvPicPr>
        <p:blipFill rotWithShape="1">
          <a:blip r:embed="rId4">
            <a:alphaModFix/>
          </a:blip>
          <a:srcRect l="7776" t="1465" r="16172"/>
          <a:stretch/>
        </p:blipFill>
        <p:spPr>
          <a:xfrm>
            <a:off x="1524000" y="381000"/>
            <a:ext cx="9144000" cy="6096000"/>
          </a:xfrm>
          <a:prstGeom prst="rect">
            <a:avLst/>
          </a:prstGeom>
          <a:noFill/>
          <a:ln>
            <a:noFill/>
          </a:ln>
        </p:spPr>
      </p:pic>
      <p:sp>
        <p:nvSpPr>
          <p:cNvPr id="441" name="Google Shape;441;p29"/>
          <p:cNvSpPr txBox="1"/>
          <p:nvPr/>
        </p:nvSpPr>
        <p:spPr>
          <a:xfrm>
            <a:off x="7777164" y="6575425"/>
            <a:ext cx="2822575"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slide credit: Fei-Fei, Fergus &amp; Torralba </a:t>
            </a:r>
            <a:endParaRPr sz="1400" b="0" i="0" u="none" strike="noStrike" cap="none">
              <a:solidFill>
                <a:srgbClr val="000000"/>
              </a:solidFill>
              <a:latin typeface="Arial"/>
              <a:ea typeface="Arial"/>
              <a:cs typeface="Arial"/>
              <a:sym typeface="Arial"/>
            </a:endParaRPr>
          </a:p>
        </p:txBody>
      </p:sp>
      <p:pic>
        <p:nvPicPr>
          <p:cNvPr id="442" name="Google Shape;442;p29"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0" descr="031111_034757+8_beijing_e031124">
            <a:hlinkClick r:id="rId3"/>
          </p:cNvPr>
          <p:cNvPicPr preferRelativeResize="0"/>
          <p:nvPr/>
        </p:nvPicPr>
        <p:blipFill rotWithShape="1">
          <a:blip r:embed="rId4">
            <a:alphaModFix/>
          </a:blip>
          <a:srcRect l="7776" t="1465" r="16172"/>
          <a:stretch/>
        </p:blipFill>
        <p:spPr>
          <a:xfrm>
            <a:off x="1524000" y="381000"/>
            <a:ext cx="9144000" cy="6096000"/>
          </a:xfrm>
          <a:prstGeom prst="rect">
            <a:avLst/>
          </a:prstGeom>
          <a:noFill/>
          <a:ln>
            <a:noFill/>
          </a:ln>
        </p:spPr>
      </p:pic>
      <p:sp>
        <p:nvSpPr>
          <p:cNvPr id="449" name="Google Shape;449;p30"/>
          <p:cNvSpPr txBox="1"/>
          <p:nvPr/>
        </p:nvSpPr>
        <p:spPr>
          <a:xfrm>
            <a:off x="1752600" y="7620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sky</a:t>
            </a:r>
            <a:endParaRPr sz="1400" b="0" i="0" u="none" strike="noStrike" cap="none">
              <a:solidFill>
                <a:srgbClr val="000000"/>
              </a:solidFill>
              <a:latin typeface="Arial"/>
              <a:ea typeface="Arial"/>
              <a:cs typeface="Arial"/>
              <a:sym typeface="Arial"/>
            </a:endParaRPr>
          </a:p>
        </p:txBody>
      </p:sp>
      <p:sp>
        <p:nvSpPr>
          <p:cNvPr id="450" name="Google Shape;450;p30"/>
          <p:cNvSpPr txBox="1"/>
          <p:nvPr/>
        </p:nvSpPr>
        <p:spPr>
          <a:xfrm>
            <a:off x="5105400" y="1447801"/>
            <a:ext cx="18288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building</a:t>
            </a:r>
            <a:endParaRPr sz="1400" b="0" i="0" u="none" strike="noStrike" cap="none">
              <a:solidFill>
                <a:srgbClr val="000000"/>
              </a:solidFill>
              <a:latin typeface="Arial"/>
              <a:ea typeface="Arial"/>
              <a:cs typeface="Arial"/>
              <a:sym typeface="Arial"/>
            </a:endParaRPr>
          </a:p>
        </p:txBody>
      </p:sp>
      <p:sp>
        <p:nvSpPr>
          <p:cNvPr id="451" name="Google Shape;451;p30"/>
          <p:cNvSpPr txBox="1"/>
          <p:nvPr/>
        </p:nvSpPr>
        <p:spPr>
          <a:xfrm>
            <a:off x="1524000" y="25146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flag</a:t>
            </a:r>
            <a:endParaRPr sz="1400" b="0" i="0" u="none" strike="noStrike" cap="none">
              <a:solidFill>
                <a:srgbClr val="000000"/>
              </a:solidFill>
              <a:latin typeface="Arial"/>
              <a:ea typeface="Arial"/>
              <a:cs typeface="Arial"/>
              <a:sym typeface="Arial"/>
            </a:endParaRPr>
          </a:p>
        </p:txBody>
      </p:sp>
      <p:sp>
        <p:nvSpPr>
          <p:cNvPr id="452" name="Google Shape;452;p30"/>
          <p:cNvSpPr txBox="1"/>
          <p:nvPr/>
        </p:nvSpPr>
        <p:spPr>
          <a:xfrm>
            <a:off x="9448800" y="40386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wall</a:t>
            </a:r>
            <a:endParaRPr sz="1400" b="0" i="0" u="none" strike="noStrike" cap="none">
              <a:solidFill>
                <a:srgbClr val="000000"/>
              </a:solidFill>
              <a:latin typeface="Arial"/>
              <a:ea typeface="Arial"/>
              <a:cs typeface="Arial"/>
              <a:sym typeface="Arial"/>
            </a:endParaRPr>
          </a:p>
        </p:txBody>
      </p:sp>
      <p:sp>
        <p:nvSpPr>
          <p:cNvPr id="453" name="Google Shape;453;p30"/>
          <p:cNvSpPr txBox="1"/>
          <p:nvPr/>
        </p:nvSpPr>
        <p:spPr>
          <a:xfrm>
            <a:off x="1752600" y="3810001"/>
            <a:ext cx="14478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banner</a:t>
            </a:r>
            <a:endParaRPr sz="1400" b="0" i="0" u="none" strike="noStrike" cap="none">
              <a:solidFill>
                <a:srgbClr val="000000"/>
              </a:solidFill>
              <a:latin typeface="Arial"/>
              <a:ea typeface="Arial"/>
              <a:cs typeface="Arial"/>
              <a:sym typeface="Arial"/>
            </a:endParaRPr>
          </a:p>
        </p:txBody>
      </p:sp>
      <p:sp>
        <p:nvSpPr>
          <p:cNvPr id="454" name="Google Shape;454;p30"/>
          <p:cNvSpPr txBox="1"/>
          <p:nvPr/>
        </p:nvSpPr>
        <p:spPr>
          <a:xfrm>
            <a:off x="2819400" y="4800601"/>
            <a:ext cx="9906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bus</a:t>
            </a:r>
            <a:endParaRPr sz="1400" b="0" i="0" u="none" strike="noStrike" cap="none">
              <a:solidFill>
                <a:srgbClr val="000000"/>
              </a:solidFill>
              <a:latin typeface="Arial"/>
              <a:ea typeface="Arial"/>
              <a:cs typeface="Arial"/>
              <a:sym typeface="Arial"/>
            </a:endParaRPr>
          </a:p>
        </p:txBody>
      </p:sp>
      <p:sp>
        <p:nvSpPr>
          <p:cNvPr id="455" name="Google Shape;455;p30"/>
          <p:cNvSpPr txBox="1"/>
          <p:nvPr/>
        </p:nvSpPr>
        <p:spPr>
          <a:xfrm>
            <a:off x="6019800" y="5943601"/>
            <a:ext cx="10668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cars</a:t>
            </a:r>
            <a:endParaRPr sz="1400" b="0" i="0" u="none" strike="noStrike" cap="none">
              <a:solidFill>
                <a:srgbClr val="000000"/>
              </a:solidFill>
              <a:latin typeface="Arial"/>
              <a:ea typeface="Arial"/>
              <a:cs typeface="Arial"/>
              <a:sym typeface="Arial"/>
            </a:endParaRPr>
          </a:p>
        </p:txBody>
      </p:sp>
      <p:sp>
        <p:nvSpPr>
          <p:cNvPr id="456" name="Google Shape;456;p30"/>
          <p:cNvSpPr txBox="1"/>
          <p:nvPr/>
        </p:nvSpPr>
        <p:spPr>
          <a:xfrm>
            <a:off x="8991600" y="4800601"/>
            <a:ext cx="9906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bus</a:t>
            </a:r>
            <a:endParaRPr sz="1400" b="0" i="0" u="none" strike="noStrike" cap="none">
              <a:solidFill>
                <a:srgbClr val="000000"/>
              </a:solidFill>
              <a:latin typeface="Arial"/>
              <a:ea typeface="Arial"/>
              <a:cs typeface="Arial"/>
              <a:sym typeface="Arial"/>
            </a:endParaRPr>
          </a:p>
        </p:txBody>
      </p:sp>
      <p:sp>
        <p:nvSpPr>
          <p:cNvPr id="457" name="Google Shape;457;p30"/>
          <p:cNvSpPr txBox="1"/>
          <p:nvPr/>
        </p:nvSpPr>
        <p:spPr>
          <a:xfrm>
            <a:off x="4724400" y="3505201"/>
            <a:ext cx="11430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face</a:t>
            </a:r>
            <a:endParaRPr sz="1400" b="0" i="0" u="none" strike="noStrike" cap="none">
              <a:solidFill>
                <a:srgbClr val="000000"/>
              </a:solidFill>
              <a:latin typeface="Arial"/>
              <a:ea typeface="Arial"/>
              <a:cs typeface="Arial"/>
              <a:sym typeface="Arial"/>
            </a:endParaRPr>
          </a:p>
        </p:txBody>
      </p:sp>
      <p:sp>
        <p:nvSpPr>
          <p:cNvPr id="458" name="Google Shape;458;p30"/>
          <p:cNvSpPr txBox="1"/>
          <p:nvPr/>
        </p:nvSpPr>
        <p:spPr>
          <a:xfrm>
            <a:off x="6629400" y="4419601"/>
            <a:ext cx="2133600" cy="519113"/>
          </a:xfrm>
          <a:prstGeom prst="rect">
            <a:avLst/>
          </a:prstGeom>
          <a:solidFill>
            <a:srgbClr val="0000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street lamp</a:t>
            </a:r>
            <a:endParaRPr sz="1400" b="0" i="0" u="none" strike="noStrike" cap="none">
              <a:solidFill>
                <a:srgbClr val="000000"/>
              </a:solidFill>
              <a:latin typeface="Arial"/>
              <a:ea typeface="Arial"/>
              <a:cs typeface="Arial"/>
              <a:sym typeface="Arial"/>
            </a:endParaRPr>
          </a:p>
        </p:txBody>
      </p:sp>
      <p:sp>
        <p:nvSpPr>
          <p:cNvPr id="459" name="Google Shape;459;p30"/>
          <p:cNvSpPr txBox="1"/>
          <p:nvPr/>
        </p:nvSpPr>
        <p:spPr>
          <a:xfrm>
            <a:off x="7777164" y="6194425"/>
            <a:ext cx="2822575" cy="274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slide credit: Fei-Fei, Fergus &amp; Torralba </a:t>
            </a:r>
            <a:endParaRPr sz="1400" b="0" i="0" u="none" strike="noStrike" cap="none">
              <a:solidFill>
                <a:srgbClr val="000000"/>
              </a:solidFill>
              <a:latin typeface="Arial"/>
              <a:ea typeface="Arial"/>
              <a:cs typeface="Arial"/>
              <a:sym typeface="Arial"/>
            </a:endParaRPr>
          </a:p>
        </p:txBody>
      </p:sp>
      <p:pic>
        <p:nvPicPr>
          <p:cNvPr id="460" name="Google Shape;460;p30"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66" name="Google Shape;466;p31"/>
          <p:cNvSpPr txBox="1">
            <a:spLocks noGrp="1"/>
          </p:cNvSpPr>
          <p:nvPr>
            <p:ph type="body" idx="1"/>
          </p:nvPr>
        </p:nvSpPr>
        <p:spPr>
          <a:xfrm>
            <a:off x="1219200" y="1295400"/>
            <a:ext cx="8991600" cy="685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“Enhance” images</a:t>
            </a:r>
            <a:endParaRPr/>
          </a:p>
        </p:txBody>
      </p:sp>
      <p:pic>
        <p:nvPicPr>
          <p:cNvPr id="467" name="Google Shape;467;p31"/>
          <p:cNvPicPr preferRelativeResize="0"/>
          <p:nvPr/>
        </p:nvPicPr>
        <p:blipFill rotWithShape="1">
          <a:blip r:embed="rId3">
            <a:alphaModFix/>
          </a:blip>
          <a:srcRect/>
          <a:stretch/>
        </p:blipFill>
        <p:spPr>
          <a:xfrm>
            <a:off x="3962400" y="2286001"/>
            <a:ext cx="4360764" cy="3290887"/>
          </a:xfrm>
          <a:prstGeom prst="rect">
            <a:avLst/>
          </a:prstGeom>
          <a:noFill/>
          <a:ln>
            <a:noFill/>
          </a:ln>
        </p:spPr>
      </p:pic>
      <p:pic>
        <p:nvPicPr>
          <p:cNvPr id="468" name="Google Shape;468;p31"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The goal of computer vision</a:t>
            </a:r>
            <a:endParaRPr/>
          </a:p>
        </p:txBody>
      </p:sp>
      <p:sp>
        <p:nvSpPr>
          <p:cNvPr id="475" name="Google Shape;475;p32"/>
          <p:cNvSpPr txBox="1">
            <a:spLocks noGrp="1"/>
          </p:cNvSpPr>
          <p:nvPr>
            <p:ph type="body" idx="1"/>
          </p:nvPr>
        </p:nvSpPr>
        <p:spPr>
          <a:xfrm>
            <a:off x="762000" y="1295400"/>
            <a:ext cx="10896600" cy="6096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Improve photos (“Computational Photography”)</a:t>
            </a:r>
            <a:endParaRPr/>
          </a:p>
        </p:txBody>
      </p:sp>
      <p:grpSp>
        <p:nvGrpSpPr>
          <p:cNvPr id="476" name="Google Shape;476;p32"/>
          <p:cNvGrpSpPr/>
          <p:nvPr/>
        </p:nvGrpSpPr>
        <p:grpSpPr>
          <a:xfrm>
            <a:off x="533400" y="1944409"/>
            <a:ext cx="4062417" cy="2014771"/>
            <a:chOff x="254977" y="1957511"/>
            <a:chExt cx="4062417" cy="2014771"/>
          </a:xfrm>
        </p:grpSpPr>
        <p:sp>
          <p:nvSpPr>
            <p:cNvPr id="477" name="Google Shape;477;p32"/>
            <p:cNvSpPr txBox="1"/>
            <p:nvPr/>
          </p:nvSpPr>
          <p:spPr>
            <a:xfrm>
              <a:off x="757925" y="3633728"/>
              <a:ext cx="3048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Super-resolution (source: 2d3)</a:t>
              </a:r>
              <a:endParaRPr sz="1400" b="0" i="0" u="none" strike="noStrike" cap="none">
                <a:solidFill>
                  <a:srgbClr val="000000"/>
                </a:solidFill>
                <a:latin typeface="Arial"/>
                <a:ea typeface="Arial"/>
                <a:cs typeface="Arial"/>
                <a:sym typeface="Arial"/>
              </a:endParaRPr>
            </a:p>
          </p:txBody>
        </p:sp>
        <p:grpSp>
          <p:nvGrpSpPr>
            <p:cNvPr id="478" name="Google Shape;478;p32"/>
            <p:cNvGrpSpPr/>
            <p:nvPr/>
          </p:nvGrpSpPr>
          <p:grpSpPr>
            <a:xfrm>
              <a:off x="254977" y="1957511"/>
              <a:ext cx="4062417" cy="1648713"/>
              <a:chOff x="254977" y="1957512"/>
              <a:chExt cx="4149673" cy="1613310"/>
            </a:xfrm>
          </p:grpSpPr>
          <p:pic>
            <p:nvPicPr>
              <p:cNvPr id="479" name="Google Shape;479;p32"/>
              <p:cNvPicPr preferRelativeResize="0"/>
              <p:nvPr/>
            </p:nvPicPr>
            <p:blipFill rotWithShape="1">
              <a:blip r:embed="rId3">
                <a:alphaModFix/>
              </a:blip>
              <a:srcRect/>
              <a:stretch/>
            </p:blipFill>
            <p:spPr>
              <a:xfrm>
                <a:off x="254977" y="2316162"/>
                <a:ext cx="773723" cy="457200"/>
              </a:xfrm>
              <a:prstGeom prst="rect">
                <a:avLst/>
              </a:prstGeom>
              <a:noFill/>
              <a:ln>
                <a:noFill/>
              </a:ln>
              <a:effectLst>
                <a:outerShdw blurRad="50800" dist="38100" dir="2700000" algn="tl" rotWithShape="0">
                  <a:srgbClr val="000000">
                    <a:alpha val="40000"/>
                  </a:srgbClr>
                </a:outerShdw>
              </a:effectLst>
            </p:spPr>
          </p:pic>
          <p:pic>
            <p:nvPicPr>
              <p:cNvPr id="480" name="Google Shape;480;p32"/>
              <p:cNvPicPr preferRelativeResize="0"/>
              <p:nvPr/>
            </p:nvPicPr>
            <p:blipFill rotWithShape="1">
              <a:blip r:embed="rId3">
                <a:alphaModFix/>
              </a:blip>
              <a:srcRect/>
              <a:stretch/>
            </p:blipFill>
            <p:spPr>
              <a:xfrm>
                <a:off x="304800" y="2362200"/>
                <a:ext cx="773723" cy="457200"/>
              </a:xfrm>
              <a:prstGeom prst="rect">
                <a:avLst/>
              </a:prstGeom>
              <a:noFill/>
              <a:ln>
                <a:noFill/>
              </a:ln>
              <a:effectLst>
                <a:outerShdw blurRad="50800" dist="38100" dir="2700000" algn="tl" rotWithShape="0">
                  <a:srgbClr val="000000">
                    <a:alpha val="40000"/>
                  </a:srgbClr>
                </a:outerShdw>
              </a:effectLst>
            </p:spPr>
          </p:pic>
          <p:pic>
            <p:nvPicPr>
              <p:cNvPr id="481" name="Google Shape;481;p32"/>
              <p:cNvPicPr preferRelativeResize="0"/>
              <p:nvPr/>
            </p:nvPicPr>
            <p:blipFill rotWithShape="1">
              <a:blip r:embed="rId3">
                <a:alphaModFix/>
              </a:blip>
              <a:srcRect/>
              <a:stretch/>
            </p:blipFill>
            <p:spPr>
              <a:xfrm>
                <a:off x="381000" y="2438400"/>
                <a:ext cx="773723" cy="457200"/>
              </a:xfrm>
              <a:prstGeom prst="rect">
                <a:avLst/>
              </a:prstGeom>
              <a:noFill/>
              <a:ln>
                <a:noFill/>
              </a:ln>
              <a:effectLst>
                <a:outerShdw blurRad="50800" dist="38100" dir="2700000" algn="tl" rotWithShape="0">
                  <a:srgbClr val="000000">
                    <a:alpha val="40000"/>
                  </a:srgbClr>
                </a:outerShdw>
              </a:effectLst>
            </p:spPr>
          </p:pic>
          <p:pic>
            <p:nvPicPr>
              <p:cNvPr id="482" name="Google Shape;482;p32"/>
              <p:cNvPicPr preferRelativeResize="0"/>
              <p:nvPr/>
            </p:nvPicPr>
            <p:blipFill rotWithShape="1">
              <a:blip r:embed="rId3">
                <a:alphaModFix/>
              </a:blip>
              <a:srcRect/>
              <a:stretch/>
            </p:blipFill>
            <p:spPr>
              <a:xfrm>
                <a:off x="457200" y="2514600"/>
                <a:ext cx="773723" cy="457200"/>
              </a:xfrm>
              <a:prstGeom prst="rect">
                <a:avLst/>
              </a:prstGeom>
              <a:noFill/>
              <a:ln>
                <a:noFill/>
              </a:ln>
              <a:effectLst>
                <a:outerShdw blurRad="50800" dist="38100" dir="2700000" algn="tl" rotWithShape="0">
                  <a:srgbClr val="000000">
                    <a:alpha val="40000"/>
                  </a:srgbClr>
                </a:outerShdw>
              </a:effectLst>
            </p:spPr>
          </p:pic>
          <p:pic>
            <p:nvPicPr>
              <p:cNvPr id="483" name="Google Shape;483;p32"/>
              <p:cNvPicPr preferRelativeResize="0"/>
              <p:nvPr/>
            </p:nvPicPr>
            <p:blipFill rotWithShape="1">
              <a:blip r:embed="rId3">
                <a:alphaModFix/>
              </a:blip>
              <a:srcRect/>
              <a:stretch/>
            </p:blipFill>
            <p:spPr>
              <a:xfrm>
                <a:off x="533400" y="2590800"/>
                <a:ext cx="773723" cy="457200"/>
              </a:xfrm>
              <a:prstGeom prst="rect">
                <a:avLst/>
              </a:prstGeom>
              <a:noFill/>
              <a:ln>
                <a:noFill/>
              </a:ln>
              <a:effectLst>
                <a:outerShdw blurRad="50800" dist="38100" dir="2700000" algn="tl" rotWithShape="0">
                  <a:srgbClr val="000000">
                    <a:alpha val="40000"/>
                  </a:srgbClr>
                </a:outerShdw>
              </a:effectLst>
            </p:spPr>
          </p:pic>
          <p:sp>
            <p:nvSpPr>
              <p:cNvPr id="484" name="Google Shape;484;p32"/>
              <p:cNvSpPr/>
              <p:nvPr/>
            </p:nvSpPr>
            <p:spPr>
              <a:xfrm>
                <a:off x="1405545" y="2560638"/>
                <a:ext cx="367373" cy="304800"/>
              </a:xfrm>
              <a:prstGeom prst="rightArrow">
                <a:avLst>
                  <a:gd name="adj1" fmla="val 50000"/>
                  <a:gd name="adj2" fmla="val 79508"/>
                </a:avLst>
              </a:prstGeom>
              <a:solidFill>
                <a:srgbClr val="93B3D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0" u="none" strike="noStrike" cap="none">
                  <a:solidFill>
                    <a:srgbClr val="FFFFFF"/>
                  </a:solidFill>
                  <a:latin typeface="Open Sans"/>
                  <a:ea typeface="Open Sans"/>
                  <a:cs typeface="Open Sans"/>
                  <a:sym typeface="Open Sans"/>
                </a:endParaRPr>
              </a:p>
            </p:txBody>
          </p:sp>
          <p:pic>
            <p:nvPicPr>
              <p:cNvPr id="485" name="Google Shape;485;p32"/>
              <p:cNvPicPr preferRelativeResize="0"/>
              <p:nvPr/>
            </p:nvPicPr>
            <p:blipFill rotWithShape="1">
              <a:blip r:embed="rId4">
                <a:alphaModFix/>
              </a:blip>
              <a:srcRect/>
              <a:stretch/>
            </p:blipFill>
            <p:spPr>
              <a:xfrm>
                <a:off x="1890050" y="1957512"/>
                <a:ext cx="2514600" cy="1613310"/>
              </a:xfrm>
              <a:prstGeom prst="rect">
                <a:avLst/>
              </a:prstGeom>
              <a:noFill/>
              <a:ln>
                <a:noFill/>
              </a:ln>
              <a:effectLst>
                <a:outerShdw blurRad="50800" dist="38100" dir="2700000" algn="tl" rotWithShape="0">
                  <a:srgbClr val="000000">
                    <a:alpha val="40000"/>
                  </a:srgbClr>
                </a:outerShdw>
              </a:effectLst>
            </p:spPr>
          </p:pic>
        </p:grpSp>
      </p:grpSp>
      <p:grpSp>
        <p:nvGrpSpPr>
          <p:cNvPr id="486" name="Google Shape;486;p32"/>
          <p:cNvGrpSpPr/>
          <p:nvPr/>
        </p:nvGrpSpPr>
        <p:grpSpPr>
          <a:xfrm>
            <a:off x="113193" y="4132764"/>
            <a:ext cx="4685940" cy="2522955"/>
            <a:chOff x="2988761" y="1828800"/>
            <a:chExt cx="6057540" cy="3144658"/>
          </a:xfrm>
        </p:grpSpPr>
        <p:pic>
          <p:nvPicPr>
            <p:cNvPr id="487" name="Google Shape;487;p32"/>
            <p:cNvPicPr preferRelativeResize="0"/>
            <p:nvPr/>
          </p:nvPicPr>
          <p:blipFill rotWithShape="1">
            <a:blip r:embed="rId5">
              <a:alphaModFix/>
            </a:blip>
            <a:srcRect/>
            <a:stretch/>
          </p:blipFill>
          <p:spPr>
            <a:xfrm>
              <a:off x="3429000" y="1828800"/>
              <a:ext cx="5257800" cy="2381275"/>
            </a:xfrm>
            <a:prstGeom prst="rect">
              <a:avLst/>
            </a:prstGeom>
            <a:noFill/>
            <a:ln>
              <a:noFill/>
            </a:ln>
          </p:spPr>
        </p:pic>
        <p:sp>
          <p:nvSpPr>
            <p:cNvPr id="488" name="Google Shape;488;p32"/>
            <p:cNvSpPr txBox="1"/>
            <p:nvPr/>
          </p:nvSpPr>
          <p:spPr>
            <a:xfrm>
              <a:off x="2988761" y="4244584"/>
              <a:ext cx="6057540" cy="728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Low-light photography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(credit: </a:t>
              </a:r>
              <a:r>
                <a:rPr lang="en-US" sz="1600" b="0" i="0" u="sng" strike="noStrike" cap="none">
                  <a:solidFill>
                    <a:srgbClr val="000000"/>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Hasinoff et al., SIGGRAPH ASIA 2016</a:t>
              </a:r>
              <a:r>
                <a:rPr lang="en-US" sz="16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grpSp>
        <p:nvGrpSpPr>
          <p:cNvPr id="489" name="Google Shape;489;p32"/>
          <p:cNvGrpSpPr/>
          <p:nvPr/>
        </p:nvGrpSpPr>
        <p:grpSpPr>
          <a:xfrm>
            <a:off x="5163369" y="2825210"/>
            <a:ext cx="3581400" cy="2819589"/>
            <a:chOff x="152400" y="4123013"/>
            <a:chExt cx="3809513" cy="2999179"/>
          </a:xfrm>
        </p:grpSpPr>
        <p:pic>
          <p:nvPicPr>
            <p:cNvPr id="490" name="Google Shape;490;p32" descr="https://4.bp.blogspot.com/-pQ1j2lyMvMw/WeUbl8BfPdI/AAAAAAAACDk/_nR4-zLdzIoaxOHhbb3AHPRSQRwhb8FfQCLcBGAs/s640/girl-with-the-orange-hat-s.jpg"/>
            <p:cNvPicPr preferRelativeResize="0"/>
            <p:nvPr/>
          </p:nvPicPr>
          <p:blipFill rotWithShape="1">
            <a:blip r:embed="rId7">
              <a:alphaModFix/>
            </a:blip>
            <a:srcRect/>
            <a:stretch/>
          </p:blipFill>
          <p:spPr>
            <a:xfrm>
              <a:off x="303061" y="4123013"/>
              <a:ext cx="3658648" cy="2378122"/>
            </a:xfrm>
            <a:prstGeom prst="rect">
              <a:avLst/>
            </a:prstGeom>
            <a:noFill/>
            <a:ln>
              <a:noFill/>
            </a:ln>
          </p:spPr>
        </p:pic>
        <p:sp>
          <p:nvSpPr>
            <p:cNvPr id="491" name="Google Shape;491;p32"/>
            <p:cNvSpPr txBox="1"/>
            <p:nvPr/>
          </p:nvSpPr>
          <p:spPr>
            <a:xfrm>
              <a:off x="152400" y="6500170"/>
              <a:ext cx="3809513" cy="6220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Depth of field on cell phone camera (source: </a:t>
              </a:r>
              <a:r>
                <a:rPr lang="en-US" sz="1600" b="0" i="0" u="sng" strike="noStrike" cap="none">
                  <a:solidFill>
                    <a:srgbClr val="000000"/>
                  </a:solidFill>
                  <a:latin typeface="Open Sans"/>
                  <a:ea typeface="Open Sans"/>
                  <a:cs typeface="Open Sans"/>
                  <a:sym typeface="Open Sans"/>
                  <a:hlinkClick r:id="rId8">
                    <a:extLst>
                      <a:ext uri="{A12FA001-AC4F-418D-AE19-62706E023703}">
                        <ahyp:hlinkClr xmlns:ahyp="http://schemas.microsoft.com/office/drawing/2018/hyperlinkcolor" val="tx"/>
                      </a:ext>
                    </a:extLst>
                  </a:hlinkClick>
                </a:rPr>
                <a:t>Google Research Blog</a:t>
              </a:r>
              <a:r>
                <a:rPr lang="en-US" sz="16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grpSp>
        <p:nvGrpSpPr>
          <p:cNvPr id="492" name="Google Shape;492;p32"/>
          <p:cNvGrpSpPr/>
          <p:nvPr/>
        </p:nvGrpSpPr>
        <p:grpSpPr>
          <a:xfrm>
            <a:off x="8798495" y="2209340"/>
            <a:ext cx="3467460" cy="4020234"/>
            <a:chOff x="8798495" y="2209340"/>
            <a:chExt cx="3467460" cy="4020234"/>
          </a:xfrm>
        </p:grpSpPr>
        <p:pic>
          <p:nvPicPr>
            <p:cNvPr id="493" name="Google Shape;493;p32" descr="Gif showing Magic Eraser being used in Google Photos on Pixel 6 on a photo of a child on the beach with people in the background. Magic Eraser suggests to &quot;remove people in the background,&quot; then removes them, resulting in an image with just the child on the beach."/>
            <p:cNvPicPr preferRelativeResize="0"/>
            <p:nvPr/>
          </p:nvPicPr>
          <p:blipFill rotWithShape="1">
            <a:blip r:embed="rId9">
              <a:alphaModFix/>
            </a:blip>
            <a:srcRect/>
            <a:stretch/>
          </p:blipFill>
          <p:spPr>
            <a:xfrm>
              <a:off x="8798495" y="2209340"/>
              <a:ext cx="3467460" cy="3467460"/>
            </a:xfrm>
            <a:prstGeom prst="rect">
              <a:avLst/>
            </a:prstGeom>
            <a:noFill/>
            <a:ln>
              <a:noFill/>
            </a:ln>
          </p:spPr>
        </p:pic>
        <p:sp>
          <p:nvSpPr>
            <p:cNvPr id="494" name="Google Shape;494;p32"/>
            <p:cNvSpPr txBox="1"/>
            <p:nvPr/>
          </p:nvSpPr>
          <p:spPr>
            <a:xfrm>
              <a:off x="9427325" y="5644799"/>
              <a:ext cx="22098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Removing objects (</a:t>
              </a:r>
              <a:r>
                <a:rPr lang="en-US" sz="1600" b="0" i="0" u="sng" strike="noStrike" cap="none">
                  <a:solidFill>
                    <a:srgbClr val="000000"/>
                  </a:solid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Google Magic Eraser</a:t>
              </a:r>
              <a:r>
                <a:rPr lang="en-US" sz="16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pic>
        <p:nvPicPr>
          <p:cNvPr id="495" name="Google Shape;495;p32" descr="Birla Institute of Technology and Science, Pilani | Logopedia | Fandom"/>
          <p:cNvPicPr preferRelativeResize="0"/>
          <p:nvPr/>
        </p:nvPicPr>
        <p:blipFill rotWithShape="1">
          <a:blip r:embed="rId11">
            <a:alphaModFix/>
          </a:blip>
          <a:srcRect/>
          <a:stretch/>
        </p:blipFill>
        <p:spPr>
          <a:xfrm>
            <a:off x="0" y="28575"/>
            <a:ext cx="7048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34"/>
          <p:cNvGrpSpPr/>
          <p:nvPr/>
        </p:nvGrpSpPr>
        <p:grpSpPr>
          <a:xfrm>
            <a:off x="1512664" y="2906742"/>
            <a:ext cx="9187581" cy="1440812"/>
            <a:chOff x="2057400" y="3174007"/>
            <a:chExt cx="9187581" cy="1440812"/>
          </a:xfrm>
        </p:grpSpPr>
        <p:grpSp>
          <p:nvGrpSpPr>
            <p:cNvPr id="510" name="Google Shape;510;p34"/>
            <p:cNvGrpSpPr/>
            <p:nvPr/>
          </p:nvGrpSpPr>
          <p:grpSpPr>
            <a:xfrm>
              <a:off x="2057400" y="3174007"/>
              <a:ext cx="9187581" cy="1440812"/>
              <a:chOff x="304800" y="2754434"/>
              <a:chExt cx="9688721" cy="1519402"/>
            </a:xfrm>
          </p:grpSpPr>
          <p:pic>
            <p:nvPicPr>
              <p:cNvPr id="511" name="Google Shape;511;p34"/>
              <p:cNvPicPr preferRelativeResize="0"/>
              <p:nvPr/>
            </p:nvPicPr>
            <p:blipFill rotWithShape="1">
              <a:blip r:embed="rId3">
                <a:alphaModFix/>
              </a:blip>
              <a:srcRect/>
              <a:stretch/>
            </p:blipFill>
            <p:spPr>
              <a:xfrm>
                <a:off x="4577942" y="2947358"/>
                <a:ext cx="1295491" cy="1133554"/>
              </a:xfrm>
              <a:prstGeom prst="rect">
                <a:avLst/>
              </a:prstGeom>
              <a:noFill/>
              <a:ln>
                <a:noFill/>
              </a:ln>
            </p:spPr>
          </p:pic>
          <p:pic>
            <p:nvPicPr>
              <p:cNvPr id="512" name="Google Shape;512;p34"/>
              <p:cNvPicPr preferRelativeResize="0"/>
              <p:nvPr/>
            </p:nvPicPr>
            <p:blipFill rotWithShape="1">
              <a:blip r:embed="rId4">
                <a:alphaModFix/>
              </a:blip>
              <a:srcRect/>
              <a:stretch/>
            </p:blipFill>
            <p:spPr>
              <a:xfrm>
                <a:off x="8621921" y="2754434"/>
                <a:ext cx="1371600" cy="1519402"/>
              </a:xfrm>
              <a:prstGeom prst="rect">
                <a:avLst/>
              </a:prstGeom>
              <a:noFill/>
              <a:ln>
                <a:noFill/>
              </a:ln>
            </p:spPr>
          </p:pic>
          <p:pic>
            <p:nvPicPr>
              <p:cNvPr id="513" name="Google Shape;513;p34"/>
              <p:cNvPicPr preferRelativeResize="0"/>
              <p:nvPr/>
            </p:nvPicPr>
            <p:blipFill rotWithShape="1">
              <a:blip r:embed="rId5">
                <a:alphaModFix/>
              </a:blip>
              <a:srcRect/>
              <a:stretch/>
            </p:blipFill>
            <p:spPr>
              <a:xfrm>
                <a:off x="304800" y="3352801"/>
                <a:ext cx="1371600" cy="457199"/>
              </a:xfrm>
              <a:prstGeom prst="rect">
                <a:avLst/>
              </a:prstGeom>
              <a:noFill/>
              <a:ln>
                <a:noFill/>
              </a:ln>
            </p:spPr>
          </p:pic>
          <p:pic>
            <p:nvPicPr>
              <p:cNvPr id="514" name="Google Shape;514;p34"/>
              <p:cNvPicPr preferRelativeResize="0"/>
              <p:nvPr/>
            </p:nvPicPr>
            <p:blipFill rotWithShape="1">
              <a:blip r:embed="rId6">
                <a:alphaModFix/>
              </a:blip>
              <a:srcRect/>
              <a:stretch/>
            </p:blipFill>
            <p:spPr>
              <a:xfrm>
                <a:off x="1930754" y="3054916"/>
                <a:ext cx="1068306" cy="1068306"/>
              </a:xfrm>
              <a:prstGeom prst="rect">
                <a:avLst/>
              </a:prstGeom>
              <a:noFill/>
              <a:ln>
                <a:noFill/>
              </a:ln>
            </p:spPr>
          </p:pic>
          <p:pic>
            <p:nvPicPr>
              <p:cNvPr id="515" name="Google Shape;515;p34" descr="https://img.buzzfeed.com/buzzfeed-static/static/2015-10/22/13/enhanced/webdr15/enhanced-1331-1445534657-2.png"/>
              <p:cNvPicPr preferRelativeResize="0"/>
              <p:nvPr/>
            </p:nvPicPr>
            <p:blipFill rotWithShape="1">
              <a:blip r:embed="rId7">
                <a:alphaModFix/>
              </a:blip>
              <a:srcRect/>
              <a:stretch/>
            </p:blipFill>
            <p:spPr>
              <a:xfrm>
                <a:off x="3296347" y="3036946"/>
                <a:ext cx="954916" cy="954916"/>
              </a:xfrm>
              <a:prstGeom prst="rect">
                <a:avLst/>
              </a:prstGeom>
              <a:noFill/>
              <a:ln>
                <a:noFill/>
              </a:ln>
            </p:spPr>
          </p:pic>
        </p:grpSp>
        <p:pic>
          <p:nvPicPr>
            <p:cNvPr id="516" name="Google Shape;516;p34" descr="The YouTube logo is made of a red round-rectangular box with a white &quot;play&quot; button inside and the word &quot;YouTube&quot; written in black."/>
            <p:cNvPicPr preferRelativeResize="0"/>
            <p:nvPr/>
          </p:nvPicPr>
          <p:blipFill rotWithShape="1">
            <a:blip r:embed="rId8">
              <a:alphaModFix/>
            </a:blip>
            <a:srcRect/>
            <a:stretch/>
          </p:blipFill>
          <p:spPr>
            <a:xfrm>
              <a:off x="7325387" y="3703573"/>
              <a:ext cx="1377647" cy="307818"/>
            </a:xfrm>
            <a:prstGeom prst="rect">
              <a:avLst/>
            </a:prstGeom>
            <a:noFill/>
            <a:ln>
              <a:noFill/>
            </a:ln>
          </p:spPr>
        </p:pic>
        <p:pic>
          <p:nvPicPr>
            <p:cNvPr id="517" name="Google Shape;517;p34" descr="Tiktok Logo"/>
            <p:cNvPicPr preferRelativeResize="0"/>
            <p:nvPr/>
          </p:nvPicPr>
          <p:blipFill rotWithShape="1">
            <a:blip r:embed="rId9">
              <a:alphaModFix/>
            </a:blip>
            <a:srcRect/>
            <a:stretch/>
          </p:blipFill>
          <p:spPr>
            <a:xfrm>
              <a:off x="8505835" y="3371118"/>
              <a:ext cx="1738653" cy="1088397"/>
            </a:xfrm>
            <a:prstGeom prst="rect">
              <a:avLst/>
            </a:prstGeom>
            <a:noFill/>
            <a:ln>
              <a:noFill/>
            </a:ln>
          </p:spPr>
        </p:pic>
      </p:grpSp>
      <p:sp>
        <p:nvSpPr>
          <p:cNvPr id="518" name="Google Shape;518;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Why study computer vision?</a:t>
            </a:r>
            <a:endParaRPr/>
          </a:p>
        </p:txBody>
      </p:sp>
      <p:sp>
        <p:nvSpPr>
          <p:cNvPr id="519" name="Google Shape;519;p34"/>
          <p:cNvSpPr txBox="1">
            <a:spLocks noGrp="1"/>
          </p:cNvSpPr>
          <p:nvPr>
            <p:ph type="body" idx="1"/>
          </p:nvPr>
        </p:nvSpPr>
        <p:spPr>
          <a:xfrm>
            <a:off x="609600" y="1349668"/>
            <a:ext cx="10972800" cy="78674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Billions of images/videos captured per day</a:t>
            </a:r>
            <a:endParaRPr/>
          </a:p>
        </p:txBody>
      </p:sp>
      <p:grpSp>
        <p:nvGrpSpPr>
          <p:cNvPr id="520" name="Google Shape;520;p34"/>
          <p:cNvGrpSpPr/>
          <p:nvPr/>
        </p:nvGrpSpPr>
        <p:grpSpPr>
          <a:xfrm>
            <a:off x="1904015" y="1981200"/>
            <a:ext cx="8345870" cy="1088396"/>
            <a:chOff x="152400" y="1900237"/>
            <a:chExt cx="8801100" cy="1147763"/>
          </a:xfrm>
        </p:grpSpPr>
        <p:pic>
          <p:nvPicPr>
            <p:cNvPr id="521" name="Google Shape;521;p34" descr="album5"/>
            <p:cNvPicPr preferRelativeResize="0"/>
            <p:nvPr/>
          </p:nvPicPr>
          <p:blipFill rotWithShape="1">
            <a:blip r:embed="rId10">
              <a:alphaModFix/>
            </a:blip>
            <a:srcRect/>
            <a:stretch/>
          </p:blipFill>
          <p:spPr>
            <a:xfrm>
              <a:off x="1614805" y="1900237"/>
              <a:ext cx="1457325" cy="1147763"/>
            </a:xfrm>
            <a:prstGeom prst="rect">
              <a:avLst/>
            </a:prstGeom>
            <a:noFill/>
            <a:ln>
              <a:noFill/>
            </a:ln>
          </p:spPr>
        </p:pic>
        <p:pic>
          <p:nvPicPr>
            <p:cNvPr id="522" name="Google Shape;522;p34" descr="album7"/>
            <p:cNvPicPr preferRelativeResize="0"/>
            <p:nvPr/>
          </p:nvPicPr>
          <p:blipFill rotWithShape="1">
            <a:blip r:embed="rId11">
              <a:alphaModFix/>
            </a:blip>
            <a:srcRect/>
            <a:stretch/>
          </p:blipFill>
          <p:spPr>
            <a:xfrm>
              <a:off x="152400" y="1955006"/>
              <a:ext cx="1468438" cy="1038225"/>
            </a:xfrm>
            <a:prstGeom prst="rect">
              <a:avLst/>
            </a:prstGeom>
            <a:noFill/>
            <a:ln>
              <a:noFill/>
            </a:ln>
          </p:spPr>
        </p:pic>
        <p:pic>
          <p:nvPicPr>
            <p:cNvPr id="523" name="Google Shape;523;p34" descr="movie7"/>
            <p:cNvPicPr preferRelativeResize="0"/>
            <p:nvPr/>
          </p:nvPicPr>
          <p:blipFill rotWithShape="1">
            <a:blip r:embed="rId12">
              <a:alphaModFix/>
            </a:blip>
            <a:srcRect/>
            <a:stretch/>
          </p:blipFill>
          <p:spPr>
            <a:xfrm>
              <a:off x="4584064" y="1966912"/>
              <a:ext cx="1600200" cy="1014413"/>
            </a:xfrm>
            <a:prstGeom prst="rect">
              <a:avLst/>
            </a:prstGeom>
            <a:noFill/>
            <a:ln>
              <a:noFill/>
            </a:ln>
          </p:spPr>
        </p:pic>
        <p:pic>
          <p:nvPicPr>
            <p:cNvPr id="524" name="Google Shape;524;p34" descr="sports2"/>
            <p:cNvPicPr preferRelativeResize="0"/>
            <p:nvPr/>
          </p:nvPicPr>
          <p:blipFill rotWithShape="1">
            <a:blip r:embed="rId13">
              <a:alphaModFix/>
            </a:blip>
            <a:srcRect/>
            <a:stretch/>
          </p:blipFill>
          <p:spPr>
            <a:xfrm>
              <a:off x="7467600" y="1980406"/>
              <a:ext cx="1485900" cy="987425"/>
            </a:xfrm>
            <a:prstGeom prst="rect">
              <a:avLst/>
            </a:prstGeom>
            <a:noFill/>
            <a:ln>
              <a:noFill/>
            </a:ln>
          </p:spPr>
        </p:pic>
        <p:pic>
          <p:nvPicPr>
            <p:cNvPr id="525" name="Google Shape;525;p34" descr="movie8"/>
            <p:cNvPicPr preferRelativeResize="0"/>
            <p:nvPr/>
          </p:nvPicPr>
          <p:blipFill rotWithShape="1">
            <a:blip r:embed="rId14">
              <a:alphaModFix/>
            </a:blip>
            <a:srcRect/>
            <a:stretch/>
          </p:blipFill>
          <p:spPr>
            <a:xfrm>
              <a:off x="3066097" y="1983581"/>
              <a:ext cx="1524000" cy="981075"/>
            </a:xfrm>
            <a:prstGeom prst="rect">
              <a:avLst/>
            </a:prstGeom>
            <a:noFill/>
            <a:ln>
              <a:noFill/>
            </a:ln>
          </p:spPr>
        </p:pic>
        <p:pic>
          <p:nvPicPr>
            <p:cNvPr id="526" name="Google Shape;526;p34"/>
            <p:cNvPicPr preferRelativeResize="0"/>
            <p:nvPr/>
          </p:nvPicPr>
          <p:blipFill rotWithShape="1">
            <a:blip r:embed="rId15">
              <a:alphaModFix/>
            </a:blip>
            <a:srcRect/>
            <a:stretch/>
          </p:blipFill>
          <p:spPr>
            <a:xfrm>
              <a:off x="6007673" y="2015128"/>
              <a:ext cx="1626103" cy="913119"/>
            </a:xfrm>
            <a:prstGeom prst="rect">
              <a:avLst/>
            </a:prstGeom>
            <a:noFill/>
            <a:ln>
              <a:noFill/>
            </a:ln>
          </p:spPr>
        </p:pic>
      </p:grpSp>
      <p:sp>
        <p:nvSpPr>
          <p:cNvPr id="527" name="Google Shape;527;p34"/>
          <p:cNvSpPr/>
          <p:nvPr/>
        </p:nvSpPr>
        <p:spPr>
          <a:xfrm>
            <a:off x="587957" y="5529894"/>
            <a:ext cx="9220200" cy="5847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3200"/>
              <a:buFont typeface="Arial"/>
              <a:buChar char="•"/>
            </a:pPr>
            <a:r>
              <a:rPr lang="en-US" sz="3200" b="0" i="0" u="none" strike="noStrike" cap="none">
                <a:solidFill>
                  <a:srgbClr val="000000"/>
                </a:solidFill>
                <a:latin typeface="Open Sans"/>
                <a:ea typeface="Open Sans"/>
                <a:cs typeface="Open Sans"/>
                <a:sym typeface="Open Sans"/>
              </a:rPr>
              <a:t>Huge number of potential applications</a:t>
            </a:r>
            <a:endParaRPr sz="1400" b="0" i="0" u="none" strike="noStrike" cap="none">
              <a:solidFill>
                <a:srgbClr val="000000"/>
              </a:solidFill>
              <a:latin typeface="Arial"/>
              <a:ea typeface="Arial"/>
              <a:cs typeface="Arial"/>
              <a:sym typeface="Arial"/>
            </a:endParaRPr>
          </a:p>
        </p:txBody>
      </p:sp>
      <p:grpSp>
        <p:nvGrpSpPr>
          <p:cNvPr id="528" name="Google Shape;528;p34"/>
          <p:cNvGrpSpPr/>
          <p:nvPr/>
        </p:nvGrpSpPr>
        <p:grpSpPr>
          <a:xfrm>
            <a:off x="2889043" y="4305408"/>
            <a:ext cx="6309964" cy="1224136"/>
            <a:chOff x="1939874" y="4518761"/>
            <a:chExt cx="6309964" cy="1224136"/>
          </a:xfrm>
        </p:grpSpPr>
        <p:grpSp>
          <p:nvGrpSpPr>
            <p:cNvPr id="529" name="Google Shape;529;p34"/>
            <p:cNvGrpSpPr/>
            <p:nvPr/>
          </p:nvGrpSpPr>
          <p:grpSpPr>
            <a:xfrm>
              <a:off x="1939874" y="4518761"/>
              <a:ext cx="4998552" cy="1224136"/>
              <a:chOff x="3390900" y="3962400"/>
              <a:chExt cx="5600700" cy="1371600"/>
            </a:xfrm>
          </p:grpSpPr>
          <p:pic>
            <p:nvPicPr>
              <p:cNvPr id="530" name="Google Shape;530;p34" descr="vessels"/>
              <p:cNvPicPr preferRelativeResize="0"/>
              <p:nvPr/>
            </p:nvPicPr>
            <p:blipFill rotWithShape="1">
              <a:blip r:embed="rId16">
                <a:alphaModFix/>
              </a:blip>
              <a:srcRect/>
              <a:stretch/>
            </p:blipFill>
            <p:spPr>
              <a:xfrm>
                <a:off x="3390900" y="4114800"/>
                <a:ext cx="838200" cy="1066800"/>
              </a:xfrm>
              <a:prstGeom prst="rect">
                <a:avLst/>
              </a:prstGeom>
              <a:noFill/>
              <a:ln>
                <a:noFill/>
              </a:ln>
            </p:spPr>
          </p:pic>
          <p:pic>
            <p:nvPicPr>
              <p:cNvPr id="531" name="Google Shape;531;p34" descr="spine"/>
              <p:cNvPicPr preferRelativeResize="0"/>
              <p:nvPr/>
            </p:nvPicPr>
            <p:blipFill rotWithShape="1">
              <a:blip r:embed="rId17">
                <a:alphaModFix/>
              </a:blip>
              <a:srcRect/>
              <a:stretch/>
            </p:blipFill>
            <p:spPr>
              <a:xfrm>
                <a:off x="4311650" y="4038600"/>
                <a:ext cx="825500" cy="1219200"/>
              </a:xfrm>
              <a:prstGeom prst="rect">
                <a:avLst/>
              </a:prstGeom>
              <a:noFill/>
              <a:ln>
                <a:noFill/>
              </a:ln>
            </p:spPr>
          </p:pic>
          <p:pic>
            <p:nvPicPr>
              <p:cNvPr id="532" name="Google Shape;532;p34" descr="hubble4"/>
              <p:cNvPicPr preferRelativeResize="0"/>
              <p:nvPr/>
            </p:nvPicPr>
            <p:blipFill rotWithShape="1">
              <a:blip r:embed="rId18">
                <a:alphaModFix/>
              </a:blip>
              <a:srcRect/>
              <a:stretch/>
            </p:blipFill>
            <p:spPr>
              <a:xfrm>
                <a:off x="7823200" y="4180681"/>
                <a:ext cx="1168400" cy="935038"/>
              </a:xfrm>
              <a:prstGeom prst="rect">
                <a:avLst/>
              </a:prstGeom>
              <a:noFill/>
              <a:ln>
                <a:noFill/>
              </a:ln>
            </p:spPr>
          </p:pic>
          <p:pic>
            <p:nvPicPr>
              <p:cNvPr id="533" name="Google Shape;533;p34" descr="Hawaii_IR_loop"/>
              <p:cNvPicPr preferRelativeResize="0"/>
              <p:nvPr/>
            </p:nvPicPr>
            <p:blipFill rotWithShape="1">
              <a:blip r:embed="rId19">
                <a:alphaModFix/>
              </a:blip>
              <a:srcRect/>
              <a:stretch/>
            </p:blipFill>
            <p:spPr>
              <a:xfrm>
                <a:off x="6445250" y="3962400"/>
                <a:ext cx="1295400" cy="1371600"/>
              </a:xfrm>
              <a:prstGeom prst="rect">
                <a:avLst/>
              </a:prstGeom>
              <a:noFill/>
              <a:ln>
                <a:noFill/>
              </a:ln>
            </p:spPr>
          </p:pic>
          <p:pic>
            <p:nvPicPr>
              <p:cNvPr id="534" name="Google Shape;534;p34" descr="aerial"/>
              <p:cNvPicPr preferRelativeResize="0"/>
              <p:nvPr/>
            </p:nvPicPr>
            <p:blipFill rotWithShape="1">
              <a:blip r:embed="rId20">
                <a:alphaModFix/>
              </a:blip>
              <a:srcRect/>
              <a:stretch/>
            </p:blipFill>
            <p:spPr>
              <a:xfrm>
                <a:off x="5219700" y="4041775"/>
                <a:ext cx="1143000" cy="1212850"/>
              </a:xfrm>
              <a:prstGeom prst="rect">
                <a:avLst/>
              </a:prstGeom>
              <a:noFill/>
              <a:ln>
                <a:noFill/>
              </a:ln>
            </p:spPr>
          </p:pic>
        </p:grpSp>
        <p:pic>
          <p:nvPicPr>
            <p:cNvPr id="535" name="Google Shape;535;p34" descr="Scanning electron microscope - Wikipedia"/>
            <p:cNvPicPr preferRelativeResize="0"/>
            <p:nvPr/>
          </p:nvPicPr>
          <p:blipFill rotWithShape="1">
            <a:blip r:embed="rId21">
              <a:alphaModFix/>
            </a:blip>
            <a:srcRect/>
            <a:stretch/>
          </p:blipFill>
          <p:spPr>
            <a:xfrm>
              <a:off x="7022122" y="4663457"/>
              <a:ext cx="1227716" cy="934743"/>
            </a:xfrm>
            <a:prstGeom prst="rect">
              <a:avLst/>
            </a:prstGeom>
            <a:noFill/>
            <a:ln>
              <a:noFill/>
            </a:ln>
          </p:spPr>
        </p:pic>
      </p:grpSp>
      <p:pic>
        <p:nvPicPr>
          <p:cNvPr id="536" name="Google Shape;536;p34" descr="Birla Institute of Technology and Science, Pilani | Logopedia | Fandom"/>
          <p:cNvPicPr preferRelativeResize="0"/>
          <p:nvPr/>
        </p:nvPicPr>
        <p:blipFill rotWithShape="1">
          <a:blip r:embed="rId22">
            <a:alphaModFix/>
          </a:blip>
          <a:srcRect/>
          <a:stretch/>
        </p:blipFill>
        <p:spPr>
          <a:xfrm>
            <a:off x="0" y="28575"/>
            <a:ext cx="7048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723946f586_0_8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a:t>
            </a:fld>
            <a:endParaRPr/>
          </a:p>
        </p:txBody>
      </p:sp>
      <p:grpSp>
        <p:nvGrpSpPr>
          <p:cNvPr id="267" name="Google Shape;267;g2723946f586_0_87"/>
          <p:cNvGrpSpPr/>
          <p:nvPr/>
        </p:nvGrpSpPr>
        <p:grpSpPr>
          <a:xfrm>
            <a:off x="188946" y="3637722"/>
            <a:ext cx="11270653" cy="1918528"/>
            <a:chOff x="220696" y="1510472"/>
            <a:chExt cx="11270653" cy="1918528"/>
          </a:xfrm>
        </p:grpSpPr>
        <p:pic>
          <p:nvPicPr>
            <p:cNvPr id="268" name="Google Shape;268;g2723946f586_0_87"/>
            <p:cNvPicPr preferRelativeResize="0"/>
            <p:nvPr/>
          </p:nvPicPr>
          <p:blipFill rotWithShape="1">
            <a:blip r:embed="rId3">
              <a:alphaModFix/>
            </a:blip>
            <a:srcRect/>
            <a:stretch/>
          </p:blipFill>
          <p:spPr>
            <a:xfrm>
              <a:off x="220696" y="1510472"/>
              <a:ext cx="1325299" cy="1918528"/>
            </a:xfrm>
            <a:prstGeom prst="rect">
              <a:avLst/>
            </a:prstGeom>
            <a:noFill/>
            <a:ln>
              <a:noFill/>
            </a:ln>
          </p:spPr>
        </p:pic>
        <p:sp>
          <p:nvSpPr>
            <p:cNvPr id="269" name="Google Shape;269;g2723946f586_0_87"/>
            <p:cNvSpPr txBox="1"/>
            <p:nvPr/>
          </p:nvSpPr>
          <p:spPr>
            <a:xfrm>
              <a:off x="1951349" y="1794004"/>
              <a:ext cx="9540000" cy="1077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400"/>
                <a:buFont typeface="Arial"/>
                <a:buNone/>
              </a:pPr>
              <a:r>
                <a:rPr lang="en-US" sz="2400" u="sng">
                  <a:solidFill>
                    <a:schemeClr val="dk1"/>
                  </a:solidFill>
                </a:rPr>
                <a:t>Reference-1</a:t>
              </a:r>
              <a:r>
                <a:rPr lang="en-US" sz="2400">
                  <a:solidFill>
                    <a:schemeClr val="dk1"/>
                  </a:solidFill>
                </a:rPr>
                <a: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Rick Szeliski, </a:t>
              </a:r>
              <a:r>
                <a:rPr lang="en-US" sz="2000" b="0" i="1" u="none" strike="noStrike" cap="none">
                  <a:solidFill>
                    <a:srgbClr val="000000"/>
                  </a:solidFill>
                  <a:latin typeface="Arial"/>
                  <a:ea typeface="Arial"/>
                  <a:cs typeface="Arial"/>
                  <a:sym typeface="Arial"/>
                </a:rPr>
                <a:t>Computer Vision: Algorithms and Applications </a:t>
              </a:r>
              <a:endParaRPr sz="2000" b="0" i="1"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n-US" sz="2000"/>
                <a:t>O</a:t>
              </a:r>
              <a:r>
                <a:rPr lang="en-US" sz="2000" b="0" i="0" u="none" strike="noStrike" cap="none">
                  <a:solidFill>
                    <a:srgbClr val="000000"/>
                  </a:solidFill>
                  <a:latin typeface="Arial"/>
                  <a:ea typeface="Arial"/>
                  <a:cs typeface="Arial"/>
                  <a:sym typeface="Arial"/>
                </a:rPr>
                <a:t>nline at: </a:t>
              </a:r>
              <a:r>
                <a:rPr lang="en-US" sz="1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http://szeliski.org/Book/</a:t>
              </a:r>
              <a:endParaRPr sz="1400" b="0" i="0" u="none" strike="noStrike" cap="none">
                <a:solidFill>
                  <a:srgbClr val="000000"/>
                </a:solidFill>
                <a:latin typeface="Arial"/>
                <a:ea typeface="Arial"/>
                <a:cs typeface="Arial"/>
                <a:sym typeface="Arial"/>
              </a:endParaRPr>
            </a:p>
          </p:txBody>
        </p:sp>
      </p:grpSp>
      <p:grpSp>
        <p:nvGrpSpPr>
          <p:cNvPr id="270" name="Google Shape;270;g2723946f586_0_87"/>
          <p:cNvGrpSpPr/>
          <p:nvPr/>
        </p:nvGrpSpPr>
        <p:grpSpPr>
          <a:xfrm>
            <a:off x="188950" y="1436909"/>
            <a:ext cx="11497649" cy="1848522"/>
            <a:chOff x="146100" y="3807559"/>
            <a:chExt cx="11497649" cy="1848522"/>
          </a:xfrm>
        </p:grpSpPr>
        <p:pic>
          <p:nvPicPr>
            <p:cNvPr id="271" name="Google Shape;271;g2723946f586_0_87" descr="https://m.media-amazon.com/images/I/716sO4Z1FYL._SL1201_.jpg"/>
            <p:cNvPicPr preferRelativeResize="0"/>
            <p:nvPr/>
          </p:nvPicPr>
          <p:blipFill rotWithShape="1">
            <a:blip r:embed="rId5">
              <a:alphaModFix/>
            </a:blip>
            <a:srcRect/>
            <a:stretch/>
          </p:blipFill>
          <p:spPr>
            <a:xfrm>
              <a:off x="146100" y="3807559"/>
              <a:ext cx="1479246" cy="1848522"/>
            </a:xfrm>
            <a:prstGeom prst="rect">
              <a:avLst/>
            </a:prstGeom>
            <a:noFill/>
            <a:ln>
              <a:noFill/>
            </a:ln>
          </p:spPr>
        </p:pic>
        <p:sp>
          <p:nvSpPr>
            <p:cNvPr id="272" name="Google Shape;272;g2723946f586_0_87"/>
            <p:cNvSpPr txBox="1"/>
            <p:nvPr/>
          </p:nvSpPr>
          <p:spPr>
            <a:xfrm>
              <a:off x="2103749" y="4171131"/>
              <a:ext cx="95400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rgbClr val="000000"/>
                  </a:solidFill>
                  <a:latin typeface="Arial"/>
                  <a:ea typeface="Arial"/>
                  <a:cs typeface="Arial"/>
                  <a:sym typeface="Arial"/>
                </a:rPr>
                <a:t>Textbook-</a:t>
              </a:r>
              <a:r>
                <a:rPr lang="en-US" sz="2400" u="sng"/>
                <a:t>1</a:t>
              </a:r>
              <a:r>
                <a:rPr lang="en-US" sz="2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Image Processing, Analysis, and Machine Vision:  Milan Sonka, Vaclav Hlavac, Roger Boyle, Fourth edition, Cengage Learning </a:t>
              </a:r>
              <a:endParaRPr sz="1400" b="0" i="0" u="none" strike="noStrike" cap="none">
                <a:solidFill>
                  <a:srgbClr val="000000"/>
                </a:solidFill>
                <a:latin typeface="Arial"/>
                <a:ea typeface="Arial"/>
                <a:cs typeface="Arial"/>
                <a:sym typeface="Arial"/>
              </a:endParaRPr>
            </a:p>
          </p:txBody>
        </p:sp>
      </p:grpSp>
      <p:pic>
        <p:nvPicPr>
          <p:cNvPr id="273" name="Google Shape;273;g2723946f586_0_87"/>
          <p:cNvPicPr preferRelativeResize="0"/>
          <p:nvPr/>
        </p:nvPicPr>
        <p:blipFill>
          <a:blip r:embed="rId6">
            <a:alphaModFix/>
          </a:blip>
          <a:stretch>
            <a:fillRect/>
          </a:stretch>
        </p:blipFill>
        <p:spPr>
          <a:xfrm>
            <a:off x="9523925" y="4878925"/>
            <a:ext cx="1330975" cy="1746250"/>
          </a:xfrm>
          <a:prstGeom prst="rect">
            <a:avLst/>
          </a:prstGeom>
          <a:noFill/>
          <a:ln>
            <a:noFill/>
          </a:ln>
        </p:spPr>
      </p:pic>
      <p:sp>
        <p:nvSpPr>
          <p:cNvPr id="274" name="Google Shape;274;g2723946f586_0_87"/>
          <p:cNvSpPr txBox="1"/>
          <p:nvPr/>
        </p:nvSpPr>
        <p:spPr>
          <a:xfrm>
            <a:off x="1956250" y="5224450"/>
            <a:ext cx="9240900" cy="160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u="sng">
                <a:solidFill>
                  <a:schemeClr val="dk1"/>
                </a:solidFill>
              </a:rPr>
              <a:t>Reference-2:</a:t>
            </a:r>
            <a:endParaRPr sz="2000" u="sng"/>
          </a:p>
          <a:p>
            <a:pPr marL="0" lvl="0" indent="0" algn="l" rtl="0">
              <a:spcBef>
                <a:spcPts val="345"/>
              </a:spcBef>
              <a:spcAft>
                <a:spcPts val="0"/>
              </a:spcAft>
              <a:buNone/>
            </a:pPr>
            <a:r>
              <a:rPr lang="en-US" sz="2000" i="1"/>
              <a:t>Practical Machine Learning for Computer Vision: </a:t>
            </a:r>
            <a:endParaRPr sz="2000" i="1"/>
          </a:p>
          <a:p>
            <a:pPr marL="0" lvl="0" indent="0" algn="l" rtl="0">
              <a:spcBef>
                <a:spcPts val="345"/>
              </a:spcBef>
              <a:spcAft>
                <a:spcPts val="0"/>
              </a:spcAft>
              <a:buNone/>
            </a:pPr>
            <a:r>
              <a:rPr lang="en-US" sz="2000" i="1"/>
              <a:t>End-to-End Machine Learning for Images, O’Rielly, 2021</a:t>
            </a:r>
            <a:endParaRPr sz="2000" i="1"/>
          </a:p>
          <a:p>
            <a:pPr marL="0" lvl="0" indent="0" algn="l" rtl="0">
              <a:spcBef>
                <a:spcPts val="285"/>
              </a:spcBef>
              <a:spcAft>
                <a:spcPts val="0"/>
              </a:spcAft>
              <a:buNone/>
            </a:pPr>
            <a:endParaRPr sz="20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Optical character recognition (OCR)</a:t>
            </a:r>
            <a:endParaRPr/>
          </a:p>
        </p:txBody>
      </p:sp>
      <p:pic>
        <p:nvPicPr>
          <p:cNvPr id="543" name="Google Shape;543;p35" descr="asamples"/>
          <p:cNvPicPr preferRelativeResize="0"/>
          <p:nvPr/>
        </p:nvPicPr>
        <p:blipFill rotWithShape="1">
          <a:blip r:embed="rId3">
            <a:alphaModFix/>
          </a:blip>
          <a:srcRect/>
          <a:stretch/>
        </p:blipFill>
        <p:spPr>
          <a:xfrm>
            <a:off x="2057400" y="1676400"/>
            <a:ext cx="3657600" cy="2286000"/>
          </a:xfrm>
          <a:prstGeom prst="rect">
            <a:avLst/>
          </a:prstGeom>
          <a:noFill/>
          <a:ln>
            <a:noFill/>
          </a:ln>
        </p:spPr>
      </p:pic>
      <p:sp>
        <p:nvSpPr>
          <p:cNvPr id="544" name="Google Shape;544;p35"/>
          <p:cNvSpPr txBox="1"/>
          <p:nvPr/>
        </p:nvSpPr>
        <p:spPr>
          <a:xfrm>
            <a:off x="2306309" y="3914776"/>
            <a:ext cx="31867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Digit recognition, AT&amp;T labs (1990’s)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sng" strike="noStrike" cap="none">
                <a:solidFill>
                  <a:srgbClr val="000000"/>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http://yann.lecun.com/exdb/lenet/</a:t>
            </a:r>
            <a:r>
              <a:rPr lang="en-US" sz="16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545" name="Google Shape;545;p35"/>
          <p:cNvSpPr/>
          <p:nvPr/>
        </p:nvSpPr>
        <p:spPr>
          <a:xfrm>
            <a:off x="2133600" y="1219200"/>
            <a:ext cx="8693100" cy="3810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Open Sans"/>
                <a:ea typeface="Open Sans"/>
                <a:cs typeface="Open Sans"/>
                <a:sym typeface="Open Sans"/>
              </a:rPr>
              <a:t>If you have a scanner, it probably came with OCR software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rgbClr val="000000"/>
              </a:buClr>
              <a:buSzPts val="2800"/>
              <a:buFont typeface="Arial"/>
              <a:buNone/>
            </a:pPr>
            <a:endParaRPr sz="2800" b="0" i="0" u="none" strike="noStrike" cap="none">
              <a:solidFill>
                <a:srgbClr val="000000"/>
              </a:solidFill>
              <a:latin typeface="Open Sans"/>
              <a:ea typeface="Open Sans"/>
              <a:cs typeface="Open Sans"/>
              <a:sym typeface="Open Sans"/>
            </a:endParaRPr>
          </a:p>
        </p:txBody>
      </p:sp>
      <p:pic>
        <p:nvPicPr>
          <p:cNvPr id="546" name="Google Shape;546;p35" descr="California_license_plate_ANPR"/>
          <p:cNvPicPr preferRelativeResize="0"/>
          <p:nvPr/>
        </p:nvPicPr>
        <p:blipFill rotWithShape="1">
          <a:blip r:embed="rId5">
            <a:alphaModFix/>
          </a:blip>
          <a:srcRect/>
          <a:stretch/>
        </p:blipFill>
        <p:spPr>
          <a:xfrm>
            <a:off x="6858001" y="1676400"/>
            <a:ext cx="2766323" cy="2133600"/>
          </a:xfrm>
          <a:prstGeom prst="rect">
            <a:avLst/>
          </a:prstGeom>
          <a:noFill/>
          <a:ln>
            <a:noFill/>
          </a:ln>
        </p:spPr>
      </p:pic>
      <p:sp>
        <p:nvSpPr>
          <p:cNvPr id="547" name="Google Shape;547;p35"/>
          <p:cNvSpPr txBox="1"/>
          <p:nvPr/>
        </p:nvSpPr>
        <p:spPr>
          <a:xfrm>
            <a:off x="6035676" y="3870326"/>
            <a:ext cx="4513263"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License plate readers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http://en.wikipedia.org/wiki/Automatic_number_plate_recognition</a:t>
            </a:r>
            <a:endParaRPr sz="12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Open Sans"/>
              <a:ea typeface="Open Sans"/>
              <a:cs typeface="Open Sans"/>
              <a:sym typeface="Open Sans"/>
            </a:endParaRPr>
          </a:p>
        </p:txBody>
      </p:sp>
      <p:pic>
        <p:nvPicPr>
          <p:cNvPr id="548" name="Google Shape;548;p35"/>
          <p:cNvPicPr preferRelativeResize="0"/>
          <p:nvPr/>
        </p:nvPicPr>
        <p:blipFill rotWithShape="1">
          <a:blip r:embed="rId7">
            <a:alphaModFix/>
          </a:blip>
          <a:srcRect/>
          <a:stretch/>
        </p:blipFill>
        <p:spPr>
          <a:xfrm>
            <a:off x="2743200" y="4724400"/>
            <a:ext cx="2442210" cy="1828800"/>
          </a:xfrm>
          <a:prstGeom prst="rect">
            <a:avLst/>
          </a:prstGeom>
          <a:noFill/>
          <a:ln>
            <a:noFill/>
          </a:ln>
        </p:spPr>
      </p:pic>
      <p:sp>
        <p:nvSpPr>
          <p:cNvPr id="549" name="Google Shape;549;p35"/>
          <p:cNvSpPr txBox="1"/>
          <p:nvPr/>
        </p:nvSpPr>
        <p:spPr>
          <a:xfrm>
            <a:off x="2731626" y="6519446"/>
            <a:ext cx="2501775"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Automatic check processing</a:t>
            </a:r>
            <a:endParaRPr sz="1200" b="0" i="0" u="none" strike="noStrike" cap="none">
              <a:solidFill>
                <a:srgbClr val="000000"/>
              </a:solidFill>
              <a:latin typeface="Open Sans"/>
              <a:ea typeface="Open Sans"/>
              <a:cs typeface="Open Sans"/>
              <a:sym typeface="Open Sans"/>
            </a:endParaRPr>
          </a:p>
        </p:txBody>
      </p:sp>
      <p:pic>
        <p:nvPicPr>
          <p:cNvPr id="550" name="Google Shape;550;p35"/>
          <p:cNvPicPr preferRelativeResize="0"/>
          <p:nvPr/>
        </p:nvPicPr>
        <p:blipFill rotWithShape="1">
          <a:blip r:embed="rId8">
            <a:alphaModFix/>
          </a:blip>
          <a:srcRect/>
          <a:stretch/>
        </p:blipFill>
        <p:spPr>
          <a:xfrm>
            <a:off x="6400800" y="4572000"/>
            <a:ext cx="1657350" cy="2209800"/>
          </a:xfrm>
          <a:prstGeom prst="rect">
            <a:avLst/>
          </a:prstGeom>
          <a:noFill/>
          <a:ln>
            <a:noFill/>
          </a:ln>
        </p:spPr>
      </p:pic>
      <p:sp>
        <p:nvSpPr>
          <p:cNvPr id="551" name="Google Shape;551;p35"/>
          <p:cNvSpPr txBox="1"/>
          <p:nvPr/>
        </p:nvSpPr>
        <p:spPr>
          <a:xfrm>
            <a:off x="8153401" y="5562600"/>
            <a:ext cx="227812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Sudoku grabber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9">
                  <a:extLst>
                    <a:ext uri="{A12FA001-AC4F-418D-AE19-62706E023703}">
                      <ahyp:hlinkClr xmlns:ahyp="http://schemas.microsoft.com/office/drawing/2018/hyperlinkcolor" val="tx"/>
                    </a:ext>
                  </a:extLst>
                </a:hlinkClick>
              </a:rPr>
              <a:t>http://sudokugrab.blogspot.com/</a:t>
            </a:r>
            <a:endParaRPr sz="1200" b="0" i="0" u="none" strike="noStrike" cap="none">
              <a:solidFill>
                <a:srgbClr val="000000"/>
              </a:solidFill>
              <a:latin typeface="Open Sans"/>
              <a:ea typeface="Open Sans"/>
              <a:cs typeface="Open Sans"/>
              <a:sym typeface="Open Sans"/>
            </a:endParaRPr>
          </a:p>
        </p:txBody>
      </p:sp>
      <p:pic>
        <p:nvPicPr>
          <p:cNvPr id="552" name="Google Shape;552;p35"/>
          <p:cNvPicPr preferRelativeResize="0"/>
          <p:nvPr/>
        </p:nvPicPr>
        <p:blipFill rotWithShape="1">
          <a:blip r:embed="rId10">
            <a:alphaModFix/>
          </a:blip>
          <a:srcRect/>
          <a:stretch/>
        </p:blipFill>
        <p:spPr>
          <a:xfrm>
            <a:off x="2057401" y="1676400"/>
            <a:ext cx="3655279" cy="2286000"/>
          </a:xfrm>
          <a:prstGeom prst="rect">
            <a:avLst/>
          </a:prstGeom>
          <a:noFill/>
          <a:ln>
            <a:noFill/>
          </a:ln>
        </p:spPr>
      </p:pic>
      <p:pic>
        <p:nvPicPr>
          <p:cNvPr id="553" name="Google Shape;553;p35" descr="Birla Institute of Technology and Science, Pilani | Logopedia | Fandom"/>
          <p:cNvPicPr preferRelativeResize="0"/>
          <p:nvPr/>
        </p:nvPicPr>
        <p:blipFill rotWithShape="1">
          <a:blip r:embed="rId11">
            <a:alphaModFix/>
          </a:blip>
          <a:srcRect/>
          <a:stretch/>
        </p:blipFill>
        <p:spPr>
          <a:xfrm>
            <a:off x="0" y="28575"/>
            <a:ext cx="704850" cy="704850"/>
          </a:xfrm>
          <a:prstGeom prst="rect">
            <a:avLst/>
          </a:prstGeom>
          <a:noFill/>
          <a:ln>
            <a:noFill/>
          </a:ln>
        </p:spPr>
      </p:pic>
      <p:sp>
        <p:nvSpPr>
          <p:cNvPr id="554" name="Google Shape;554;p3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Face detection</a:t>
            </a:r>
            <a:endParaRPr/>
          </a:p>
        </p:txBody>
      </p:sp>
      <p:sp>
        <p:nvSpPr>
          <p:cNvPr id="561" name="Google Shape;561;p36"/>
          <p:cNvSpPr txBox="1">
            <a:spLocks noGrp="1"/>
          </p:cNvSpPr>
          <p:nvPr>
            <p:ph type="body" idx="1"/>
          </p:nvPr>
        </p:nvSpPr>
        <p:spPr>
          <a:xfrm>
            <a:off x="2209800" y="4876800"/>
            <a:ext cx="7772400" cy="129540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chemeClr val="dk1"/>
              </a:buClr>
              <a:buSzPct val="100000"/>
              <a:buChar char="•"/>
            </a:pPr>
            <a:r>
              <a:rPr lang="en-US"/>
              <a:t>Nearly all cameras detect faces in real time</a:t>
            </a:r>
            <a:endParaRPr/>
          </a:p>
          <a:p>
            <a:pPr marL="742950" lvl="1" indent="-285750" algn="l" rtl="0">
              <a:lnSpc>
                <a:spcPct val="100000"/>
              </a:lnSpc>
              <a:spcBef>
                <a:spcPts val="518"/>
              </a:spcBef>
              <a:spcAft>
                <a:spcPts val="0"/>
              </a:spcAft>
              <a:buClr>
                <a:schemeClr val="dk1"/>
              </a:buClr>
              <a:buSzPct val="100000"/>
              <a:buChar char="–"/>
            </a:pPr>
            <a:r>
              <a:rPr lang="en-US"/>
              <a:t>(Why?)</a:t>
            </a:r>
            <a:endParaRPr/>
          </a:p>
        </p:txBody>
      </p:sp>
      <p:pic>
        <p:nvPicPr>
          <p:cNvPr id="562" name="Google Shape;562;p36" descr="http://www.theiphonemom.com/wp-content/uploads/2015/01/Screenshot-2015-01-03-06.37.00.png"/>
          <p:cNvPicPr preferRelativeResize="0"/>
          <p:nvPr/>
        </p:nvPicPr>
        <p:blipFill rotWithShape="1">
          <a:blip r:embed="rId3">
            <a:alphaModFix/>
          </a:blip>
          <a:srcRect/>
          <a:stretch/>
        </p:blipFill>
        <p:spPr>
          <a:xfrm>
            <a:off x="2590800" y="1515679"/>
            <a:ext cx="6781800" cy="3317901"/>
          </a:xfrm>
          <a:prstGeom prst="rect">
            <a:avLst/>
          </a:prstGeom>
          <a:noFill/>
          <a:ln>
            <a:noFill/>
          </a:ln>
        </p:spPr>
      </p:pic>
      <p:pic>
        <p:nvPicPr>
          <p:cNvPr id="563" name="Google Shape;563;p36"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Face analysis and recognition</a:t>
            </a:r>
            <a:endParaRPr/>
          </a:p>
        </p:txBody>
      </p:sp>
      <p:pic>
        <p:nvPicPr>
          <p:cNvPr id="569" name="Google Shape;569;p37" descr="http://www.etechmag.com/wp-content/uploads/2012/06/Face-dot-com.jpg"/>
          <p:cNvPicPr preferRelativeResize="0"/>
          <p:nvPr/>
        </p:nvPicPr>
        <p:blipFill rotWithShape="1">
          <a:blip r:embed="rId3">
            <a:alphaModFix/>
          </a:blip>
          <a:srcRect/>
          <a:stretch/>
        </p:blipFill>
        <p:spPr>
          <a:xfrm>
            <a:off x="3276600" y="1447800"/>
            <a:ext cx="5638800" cy="5610178"/>
          </a:xfrm>
          <a:prstGeom prst="rect">
            <a:avLst/>
          </a:prstGeom>
          <a:noFill/>
          <a:ln>
            <a:noFill/>
          </a:ln>
        </p:spPr>
      </p:pic>
      <p:pic>
        <p:nvPicPr>
          <p:cNvPr id="570" name="Google Shape;570;p37"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Login without a password</a:t>
            </a:r>
            <a:endParaRPr/>
          </a:p>
        </p:txBody>
      </p:sp>
      <p:grpSp>
        <p:nvGrpSpPr>
          <p:cNvPr id="599" name="Google Shape;599;p40"/>
          <p:cNvGrpSpPr/>
          <p:nvPr/>
        </p:nvGrpSpPr>
        <p:grpSpPr>
          <a:xfrm>
            <a:off x="2133600" y="2057400"/>
            <a:ext cx="3505200" cy="3495424"/>
            <a:chOff x="685800" y="2364773"/>
            <a:chExt cx="3505200" cy="3495424"/>
          </a:xfrm>
        </p:grpSpPr>
        <p:sp>
          <p:nvSpPr>
            <p:cNvPr id="600" name="Google Shape;600;p40"/>
            <p:cNvSpPr/>
            <p:nvPr/>
          </p:nvSpPr>
          <p:spPr>
            <a:xfrm>
              <a:off x="1181100" y="5029200"/>
              <a:ext cx="2514600" cy="83099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Fingerprint scanners on many new smartphones and other devices</a:t>
              </a:r>
              <a:endParaRPr sz="1400" b="0" i="0" u="none" strike="noStrike" cap="none">
                <a:solidFill>
                  <a:srgbClr val="000000"/>
                </a:solidFill>
                <a:latin typeface="Arial"/>
                <a:ea typeface="Arial"/>
                <a:cs typeface="Arial"/>
                <a:sym typeface="Arial"/>
              </a:endParaRPr>
            </a:p>
          </p:txBody>
        </p:sp>
        <p:pic>
          <p:nvPicPr>
            <p:cNvPr id="601" name="Google Shape;601;p40" descr="Image result for fingerprint scanner apple"/>
            <p:cNvPicPr preferRelativeResize="0"/>
            <p:nvPr/>
          </p:nvPicPr>
          <p:blipFill rotWithShape="1">
            <a:blip r:embed="rId3">
              <a:alphaModFix/>
            </a:blip>
            <a:srcRect/>
            <a:stretch/>
          </p:blipFill>
          <p:spPr>
            <a:xfrm>
              <a:off x="685800" y="2364773"/>
              <a:ext cx="3505200" cy="2628900"/>
            </a:xfrm>
            <a:prstGeom prst="rect">
              <a:avLst/>
            </a:prstGeom>
            <a:noFill/>
            <a:ln>
              <a:noFill/>
            </a:ln>
          </p:spPr>
        </p:pic>
      </p:grpSp>
      <p:grpSp>
        <p:nvGrpSpPr>
          <p:cNvPr id="602" name="Google Shape;602;p40"/>
          <p:cNvGrpSpPr/>
          <p:nvPr/>
        </p:nvGrpSpPr>
        <p:grpSpPr>
          <a:xfrm>
            <a:off x="6203307" y="2057400"/>
            <a:ext cx="3991096" cy="3460950"/>
            <a:chOff x="4619504" y="2368469"/>
            <a:chExt cx="3991096" cy="3460950"/>
          </a:xfrm>
        </p:grpSpPr>
        <p:sp>
          <p:nvSpPr>
            <p:cNvPr id="603" name="Google Shape;603;p40"/>
            <p:cNvSpPr/>
            <p:nvPr/>
          </p:nvSpPr>
          <p:spPr>
            <a:xfrm>
              <a:off x="4953000" y="5029200"/>
              <a:ext cx="3581400" cy="80021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Face unlock on Apple iPhone X</a:t>
              </a:r>
              <a:br>
                <a:rPr lang="en-US" sz="1600" b="0" i="0" u="none" strike="noStrike" cap="none">
                  <a:solidFill>
                    <a:srgbClr val="000000"/>
                  </a:solidFill>
                  <a:latin typeface="Open Sans"/>
                  <a:ea typeface="Open Sans"/>
                  <a:cs typeface="Open Sans"/>
                  <a:sym typeface="Open Sans"/>
                </a:rPr>
              </a:br>
              <a:r>
                <a:rPr lang="en-US" sz="1600" b="0" i="0" u="none" strike="noStrike" cap="none">
                  <a:solidFill>
                    <a:srgbClr val="000000"/>
                  </a:solidFill>
                  <a:latin typeface="Open Sans"/>
                  <a:ea typeface="Open Sans"/>
                  <a:cs typeface="Open Sans"/>
                  <a:sym typeface="Open Sans"/>
                </a:rPr>
                <a:t>See also </a:t>
              </a:r>
              <a:r>
                <a:rPr lang="en-US" sz="1400" b="0" i="0" u="sng" strike="noStrike" cap="none">
                  <a:solidFill>
                    <a:srgbClr val="000000"/>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http://www.sensiblevision.com/</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pic>
          <p:nvPicPr>
            <p:cNvPr id="604" name="Google Shape;604;p40" descr="Image result for iphone x face unlock"/>
            <p:cNvPicPr preferRelativeResize="0"/>
            <p:nvPr/>
          </p:nvPicPr>
          <p:blipFill rotWithShape="1">
            <a:blip r:embed="rId5">
              <a:alphaModFix/>
            </a:blip>
            <a:srcRect/>
            <a:stretch/>
          </p:blipFill>
          <p:spPr>
            <a:xfrm>
              <a:off x="4619504" y="2368469"/>
              <a:ext cx="3991096" cy="2660731"/>
            </a:xfrm>
            <a:prstGeom prst="rect">
              <a:avLst/>
            </a:prstGeom>
            <a:noFill/>
            <a:ln>
              <a:noFill/>
            </a:ln>
          </p:spPr>
        </p:pic>
      </p:grpSp>
      <p:pic>
        <p:nvPicPr>
          <p:cNvPr id="605" name="Google Shape;605;p40" descr="Birla Institute of Technology and Science, Pilani | Logopedia | Fandom"/>
          <p:cNvPicPr preferRelativeResize="0"/>
          <p:nvPr/>
        </p:nvPicPr>
        <p:blipFill rotWithShape="1">
          <a:blip r:embed="rId6">
            <a:alphaModFix/>
          </a:blip>
          <a:srcRect/>
          <a:stretch/>
        </p:blipFill>
        <p:spPr>
          <a:xfrm>
            <a:off x="0" y="28575"/>
            <a:ext cx="704850" cy="70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1"/>
          <p:cNvPicPr preferRelativeResize="0"/>
          <p:nvPr/>
        </p:nvPicPr>
        <p:blipFill rotWithShape="1">
          <a:blip r:embed="rId3">
            <a:alphaModFix/>
          </a:blip>
          <a:srcRect/>
          <a:stretch/>
        </p:blipFill>
        <p:spPr>
          <a:xfrm>
            <a:off x="3308699" y="1537252"/>
            <a:ext cx="5574603" cy="4406349"/>
          </a:xfrm>
          <a:prstGeom prst="rect">
            <a:avLst/>
          </a:prstGeom>
          <a:noFill/>
          <a:ln>
            <a:noFill/>
          </a:ln>
        </p:spPr>
      </p:pic>
      <p:sp>
        <p:nvSpPr>
          <p:cNvPr id="612" name="Google Shape;612;p4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Bird identification</a:t>
            </a:r>
            <a:endParaRPr/>
          </a:p>
        </p:txBody>
      </p:sp>
      <p:sp>
        <p:nvSpPr>
          <p:cNvPr id="613" name="Google Shape;613;p41"/>
          <p:cNvSpPr txBox="1"/>
          <p:nvPr/>
        </p:nvSpPr>
        <p:spPr>
          <a:xfrm>
            <a:off x="3090325" y="5987075"/>
            <a:ext cx="7293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Merlin Bird ID (based on Cornell Tech technology!)</a:t>
            </a:r>
            <a:endParaRPr sz="1400" b="0" i="0" u="none" strike="noStrike" cap="none">
              <a:solidFill>
                <a:srgbClr val="000000"/>
              </a:solidFill>
              <a:latin typeface="Arial"/>
              <a:ea typeface="Arial"/>
              <a:cs typeface="Arial"/>
              <a:sym typeface="Arial"/>
            </a:endParaRPr>
          </a:p>
        </p:txBody>
      </p:sp>
      <p:pic>
        <p:nvPicPr>
          <p:cNvPr id="614" name="Google Shape;614;p41" descr="Birla Institute of Technology and Science, Pilani | Logopedia | Fandom"/>
          <p:cNvPicPr preferRelativeResize="0"/>
          <p:nvPr/>
        </p:nvPicPr>
        <p:blipFill rotWithShape="1">
          <a:blip r:embed="rId4">
            <a:alphaModFix/>
          </a:blip>
          <a:srcRect/>
          <a:stretch/>
        </p:blipFill>
        <p:spPr>
          <a:xfrm>
            <a:off x="0" y="28575"/>
            <a:ext cx="704850" cy="70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Image synthesis</a:t>
            </a:r>
            <a:endParaRPr/>
          </a:p>
        </p:txBody>
      </p:sp>
      <p:grpSp>
        <p:nvGrpSpPr>
          <p:cNvPr id="662" name="Google Shape;662;p46"/>
          <p:cNvGrpSpPr/>
          <p:nvPr/>
        </p:nvGrpSpPr>
        <p:grpSpPr>
          <a:xfrm>
            <a:off x="1510748" y="1412668"/>
            <a:ext cx="4267200" cy="4851975"/>
            <a:chOff x="2209800" y="1417638"/>
            <a:chExt cx="4267200" cy="4851975"/>
          </a:xfrm>
        </p:grpSpPr>
        <p:pic>
          <p:nvPicPr>
            <p:cNvPr id="663" name="Google Shape;663;p46" descr="unknown"/>
            <p:cNvPicPr preferRelativeResize="0"/>
            <p:nvPr/>
          </p:nvPicPr>
          <p:blipFill rotWithShape="1">
            <a:blip r:embed="rId3">
              <a:alphaModFix/>
            </a:blip>
            <a:srcRect/>
            <a:stretch/>
          </p:blipFill>
          <p:spPr>
            <a:xfrm>
              <a:off x="2209800" y="1417638"/>
              <a:ext cx="4267200" cy="4267200"/>
            </a:xfrm>
            <a:prstGeom prst="rect">
              <a:avLst/>
            </a:prstGeom>
            <a:noFill/>
            <a:ln>
              <a:noFill/>
            </a:ln>
          </p:spPr>
        </p:pic>
        <p:sp>
          <p:nvSpPr>
            <p:cNvPr id="664" name="Google Shape;664;p46"/>
            <p:cNvSpPr txBox="1"/>
            <p:nvPr/>
          </p:nvSpPr>
          <p:spPr>
            <a:xfrm>
              <a:off x="2438400" y="5684838"/>
              <a:ext cx="3810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“An astronaut riding a horse in a photorealistic style” – DALL-E 2</a:t>
              </a:r>
              <a:endParaRPr sz="1400" b="0" i="0" u="none" strike="noStrike" cap="none">
                <a:solidFill>
                  <a:srgbClr val="000000"/>
                </a:solidFill>
                <a:latin typeface="Arial"/>
                <a:ea typeface="Arial"/>
                <a:cs typeface="Arial"/>
                <a:sym typeface="Arial"/>
              </a:endParaRPr>
            </a:p>
          </p:txBody>
        </p:sp>
      </p:grpSp>
      <p:grpSp>
        <p:nvGrpSpPr>
          <p:cNvPr id="665" name="Google Shape;665;p46"/>
          <p:cNvGrpSpPr/>
          <p:nvPr/>
        </p:nvGrpSpPr>
        <p:grpSpPr>
          <a:xfrm>
            <a:off x="6006548" y="1412668"/>
            <a:ext cx="4724396" cy="4869467"/>
            <a:chOff x="5943604" y="1417638"/>
            <a:chExt cx="4724396" cy="4869467"/>
          </a:xfrm>
        </p:grpSpPr>
        <p:pic>
          <p:nvPicPr>
            <p:cNvPr id="666" name="Google Shape;666;p46"/>
            <p:cNvPicPr preferRelativeResize="0"/>
            <p:nvPr/>
          </p:nvPicPr>
          <p:blipFill rotWithShape="1">
            <a:blip r:embed="rId4">
              <a:alphaModFix/>
            </a:blip>
            <a:srcRect/>
            <a:stretch/>
          </p:blipFill>
          <p:spPr>
            <a:xfrm>
              <a:off x="6172202" y="1417638"/>
              <a:ext cx="4267200" cy="4267200"/>
            </a:xfrm>
            <a:prstGeom prst="rect">
              <a:avLst/>
            </a:prstGeom>
            <a:noFill/>
            <a:ln>
              <a:noFill/>
            </a:ln>
          </p:spPr>
        </p:pic>
        <p:sp>
          <p:nvSpPr>
            <p:cNvPr id="667" name="Google Shape;667;p46"/>
            <p:cNvSpPr txBox="1"/>
            <p:nvPr/>
          </p:nvSpPr>
          <p:spPr>
            <a:xfrm>
              <a:off x="5943604" y="5702330"/>
              <a:ext cx="472439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 photo of a Corgi dog riding a bike in Times Square. It is wearing sunglasses and a beach hat” – Imagen</a:t>
              </a:r>
              <a:endParaRPr sz="1400" b="0" i="0" u="none" strike="noStrike" cap="none">
                <a:solidFill>
                  <a:srgbClr val="000000"/>
                </a:solidFill>
                <a:latin typeface="Arial"/>
                <a:ea typeface="Arial"/>
                <a:cs typeface="Arial"/>
                <a:sym typeface="Arial"/>
              </a:endParaRPr>
            </a:p>
          </p:txBody>
        </p:sp>
      </p:grpSp>
      <p:pic>
        <p:nvPicPr>
          <p:cNvPr id="668" name="Google Shape;668;p46"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Which face is real?</a:t>
            </a:r>
            <a:endParaRPr/>
          </a:p>
        </p:txBody>
      </p:sp>
      <p:pic>
        <p:nvPicPr>
          <p:cNvPr id="674" name="Google Shape;674;p47"/>
          <p:cNvPicPr preferRelativeResize="0"/>
          <p:nvPr/>
        </p:nvPicPr>
        <p:blipFill rotWithShape="1">
          <a:blip r:embed="rId3">
            <a:alphaModFix/>
          </a:blip>
          <a:srcRect/>
          <a:stretch/>
        </p:blipFill>
        <p:spPr>
          <a:xfrm>
            <a:off x="1904999" y="1417638"/>
            <a:ext cx="8382002" cy="4884000"/>
          </a:xfrm>
          <a:prstGeom prst="rect">
            <a:avLst/>
          </a:prstGeom>
          <a:noFill/>
          <a:ln>
            <a:noFill/>
          </a:ln>
        </p:spPr>
      </p:pic>
      <p:sp>
        <p:nvSpPr>
          <p:cNvPr id="675" name="Google Shape;675;p47"/>
          <p:cNvSpPr txBox="1"/>
          <p:nvPr/>
        </p:nvSpPr>
        <p:spPr>
          <a:xfrm>
            <a:off x="3048000" y="6123801"/>
            <a:ext cx="60960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sng" strike="noStrike" cap="none">
                <a:solidFill>
                  <a:srgbClr val="000000"/>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https://www.whichfaceisreal.com/</a:t>
            </a:r>
            <a:endParaRPr sz="1600" b="0" i="0" u="none" strike="noStrike" cap="none">
              <a:solidFill>
                <a:srgbClr val="000000"/>
              </a:solidFill>
              <a:latin typeface="Open Sans"/>
              <a:ea typeface="Open Sans"/>
              <a:cs typeface="Open Sans"/>
              <a:sym typeface="Open Sans"/>
            </a:endParaRPr>
          </a:p>
        </p:txBody>
      </p:sp>
      <p:pic>
        <p:nvPicPr>
          <p:cNvPr id="676" name="Google Shape;676;p47"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Smart cars</a:t>
            </a:r>
            <a:endParaRPr/>
          </a:p>
        </p:txBody>
      </p:sp>
      <p:sp>
        <p:nvSpPr>
          <p:cNvPr id="683" name="Google Shape;683;p48"/>
          <p:cNvSpPr txBox="1">
            <a:spLocks noGrp="1"/>
          </p:cNvSpPr>
          <p:nvPr>
            <p:ph type="body" idx="1"/>
          </p:nvPr>
        </p:nvSpPr>
        <p:spPr>
          <a:xfrm>
            <a:off x="228600" y="5105400"/>
            <a:ext cx="5334000" cy="1631950"/>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lnSpc>
                <a:spcPct val="100000"/>
              </a:lnSpc>
              <a:spcBef>
                <a:spcPts val="0"/>
              </a:spcBef>
              <a:spcAft>
                <a:spcPts val="0"/>
              </a:spcAft>
              <a:buClr>
                <a:schemeClr val="dk1"/>
              </a:buClr>
              <a:buSzPct val="100000"/>
              <a:buChar char="•"/>
            </a:pPr>
            <a:r>
              <a:rPr lang="en-US" u="sng">
                <a:solidFill>
                  <a:schemeClr val="hlink"/>
                </a:solidFill>
                <a:hlinkClick r:id="rId3"/>
              </a:rPr>
              <a:t>Mobileye</a:t>
            </a:r>
            <a:endParaRPr/>
          </a:p>
          <a:p>
            <a:pPr marL="342900" lvl="0" indent="-342900" algn="l" rtl="0">
              <a:lnSpc>
                <a:spcPct val="100000"/>
              </a:lnSpc>
              <a:spcBef>
                <a:spcPts val="592"/>
              </a:spcBef>
              <a:spcAft>
                <a:spcPts val="0"/>
              </a:spcAft>
              <a:buClr>
                <a:schemeClr val="dk1"/>
              </a:buClr>
              <a:buSzPct val="100000"/>
              <a:buChar char="•"/>
            </a:pPr>
            <a:r>
              <a:rPr lang="en-US"/>
              <a:t>Tesla Autopilot</a:t>
            </a:r>
            <a:endParaRPr/>
          </a:p>
          <a:p>
            <a:pPr marL="342900" lvl="0" indent="-342900" algn="l" rtl="0">
              <a:lnSpc>
                <a:spcPct val="100000"/>
              </a:lnSpc>
              <a:spcBef>
                <a:spcPts val="592"/>
              </a:spcBef>
              <a:spcAft>
                <a:spcPts val="0"/>
              </a:spcAft>
              <a:buClr>
                <a:schemeClr val="dk1"/>
              </a:buClr>
              <a:buSzPct val="100000"/>
              <a:buChar char="•"/>
            </a:pPr>
            <a:r>
              <a:rPr lang="en-US"/>
              <a:t>Safety features in many cars</a:t>
            </a:r>
            <a:endParaRPr/>
          </a:p>
        </p:txBody>
      </p:sp>
      <p:pic>
        <p:nvPicPr>
          <p:cNvPr id="684" name="Google Shape;684;p48"/>
          <p:cNvPicPr preferRelativeResize="0"/>
          <p:nvPr/>
        </p:nvPicPr>
        <p:blipFill rotWithShape="1">
          <a:blip r:embed="rId4">
            <a:alphaModFix/>
          </a:blip>
          <a:srcRect/>
          <a:stretch/>
        </p:blipFill>
        <p:spPr>
          <a:xfrm>
            <a:off x="2514600" y="1417638"/>
            <a:ext cx="7781925" cy="4006850"/>
          </a:xfrm>
          <a:prstGeom prst="rect">
            <a:avLst/>
          </a:prstGeom>
          <a:noFill/>
          <a:ln>
            <a:noFill/>
          </a:ln>
        </p:spPr>
      </p:pic>
      <p:pic>
        <p:nvPicPr>
          <p:cNvPr id="685" name="Google Shape;685;p48" descr="Birla Institute of Technology and Science, Pilani | Logopedia | Fandom"/>
          <p:cNvPicPr preferRelativeResize="0"/>
          <p:nvPr/>
        </p:nvPicPr>
        <p:blipFill rotWithShape="1">
          <a:blip r:embed="rId5">
            <a:alphaModFix/>
          </a:blip>
          <a:srcRect/>
          <a:stretch/>
        </p:blipFill>
        <p:spPr>
          <a:xfrm>
            <a:off x="0" y="28575"/>
            <a:ext cx="704850" cy="70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Robotics</a:t>
            </a:r>
            <a:endParaRPr/>
          </a:p>
        </p:txBody>
      </p:sp>
      <p:grpSp>
        <p:nvGrpSpPr>
          <p:cNvPr id="692" name="Google Shape;692;p49"/>
          <p:cNvGrpSpPr/>
          <p:nvPr/>
        </p:nvGrpSpPr>
        <p:grpSpPr>
          <a:xfrm>
            <a:off x="1854692" y="1219201"/>
            <a:ext cx="3712904" cy="3193980"/>
            <a:chOff x="838200" y="2352174"/>
            <a:chExt cx="3787437" cy="3258095"/>
          </a:xfrm>
        </p:grpSpPr>
        <p:sp>
          <p:nvSpPr>
            <p:cNvPr id="693" name="Google Shape;693;p49"/>
            <p:cNvSpPr/>
            <p:nvPr/>
          </p:nvSpPr>
          <p:spPr>
            <a:xfrm>
              <a:off x="838201" y="5076569"/>
              <a:ext cx="3700500" cy="533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NASA’s Mars Curiosity Rover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https://en.wikipedia.org/wiki/Curiosity_(rover)</a:t>
              </a:r>
              <a:endParaRPr sz="1200" b="0" i="0" u="none" strike="noStrike" cap="none">
                <a:solidFill>
                  <a:srgbClr val="000000"/>
                </a:solidFill>
                <a:latin typeface="Open Sans"/>
                <a:ea typeface="Open Sans"/>
                <a:cs typeface="Open Sans"/>
                <a:sym typeface="Open Sans"/>
              </a:endParaRPr>
            </a:p>
          </p:txBody>
        </p:sp>
        <p:pic>
          <p:nvPicPr>
            <p:cNvPr id="694" name="Google Shape;694;p49" descr="File:Mars Science Laboratory Curiosity rover.jpg"/>
            <p:cNvPicPr preferRelativeResize="0"/>
            <p:nvPr/>
          </p:nvPicPr>
          <p:blipFill rotWithShape="1">
            <a:blip r:embed="rId4">
              <a:alphaModFix/>
            </a:blip>
            <a:srcRect r="20980"/>
            <a:stretch/>
          </p:blipFill>
          <p:spPr>
            <a:xfrm>
              <a:off x="838200" y="2352174"/>
              <a:ext cx="3787437" cy="2696076"/>
            </a:xfrm>
            <a:prstGeom prst="rect">
              <a:avLst/>
            </a:prstGeom>
            <a:noFill/>
            <a:ln>
              <a:noFill/>
            </a:ln>
            <a:effectLst>
              <a:outerShdw blurRad="50800" dist="38100" dir="2700000" algn="tl" rotWithShape="0">
                <a:srgbClr val="000000">
                  <a:alpha val="40000"/>
                </a:srgbClr>
              </a:outerShdw>
            </a:effectLst>
          </p:spPr>
        </p:pic>
      </p:grpSp>
      <p:grpSp>
        <p:nvGrpSpPr>
          <p:cNvPr id="695" name="Google Shape;695;p49"/>
          <p:cNvGrpSpPr/>
          <p:nvPr/>
        </p:nvGrpSpPr>
        <p:grpSpPr>
          <a:xfrm>
            <a:off x="5780331" y="1311389"/>
            <a:ext cx="4972520" cy="3056515"/>
            <a:chOff x="4206194" y="2177240"/>
            <a:chExt cx="5347800" cy="3287193"/>
          </a:xfrm>
        </p:grpSpPr>
        <p:sp>
          <p:nvSpPr>
            <p:cNvPr id="696" name="Google Shape;696;p49"/>
            <p:cNvSpPr/>
            <p:nvPr/>
          </p:nvSpPr>
          <p:spPr>
            <a:xfrm>
              <a:off x="4206194" y="4901633"/>
              <a:ext cx="5347800" cy="562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Amazon Picking Challenge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sng" strike="noStrike" cap="none">
                  <a:solidFill>
                    <a:srgbClr val="000000"/>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http://www.robocup2016.org/en/events/amazon-picking-challenge/</a:t>
              </a:r>
              <a:endParaRPr sz="1200" b="0" i="0" u="none" strike="noStrike" cap="none">
                <a:solidFill>
                  <a:srgbClr val="000000"/>
                </a:solidFill>
                <a:latin typeface="Open Sans"/>
                <a:ea typeface="Open Sans"/>
                <a:cs typeface="Open Sans"/>
                <a:sym typeface="Open Sans"/>
              </a:endParaRPr>
            </a:p>
          </p:txBody>
        </p:sp>
        <p:pic>
          <p:nvPicPr>
            <p:cNvPr id="697" name="Google Shape;697;p49"/>
            <p:cNvPicPr preferRelativeResize="0"/>
            <p:nvPr/>
          </p:nvPicPr>
          <p:blipFill rotWithShape="1">
            <a:blip r:embed="rId6">
              <a:alphaModFix/>
            </a:blip>
            <a:srcRect r="9381"/>
            <a:stretch/>
          </p:blipFill>
          <p:spPr>
            <a:xfrm>
              <a:off x="4545686" y="2177240"/>
              <a:ext cx="4343399" cy="2696076"/>
            </a:xfrm>
            <a:prstGeom prst="rect">
              <a:avLst/>
            </a:prstGeom>
            <a:noFill/>
            <a:ln>
              <a:noFill/>
            </a:ln>
            <a:effectLst>
              <a:outerShdw blurRad="50800" dist="38100" dir="2700000" algn="tl" rotWithShape="0">
                <a:srgbClr val="000000">
                  <a:alpha val="40000"/>
                </a:srgbClr>
              </a:outerShdw>
            </a:effectLst>
          </p:spPr>
        </p:pic>
      </p:grpSp>
      <p:grpSp>
        <p:nvGrpSpPr>
          <p:cNvPr id="698" name="Google Shape;698;p49"/>
          <p:cNvGrpSpPr/>
          <p:nvPr/>
        </p:nvGrpSpPr>
        <p:grpSpPr>
          <a:xfrm>
            <a:off x="1675020" y="4683390"/>
            <a:ext cx="4191000" cy="2174460"/>
            <a:chOff x="2400299" y="4724400"/>
            <a:chExt cx="4191000" cy="2174460"/>
          </a:xfrm>
        </p:grpSpPr>
        <p:pic>
          <p:nvPicPr>
            <p:cNvPr id="699" name="Google Shape;699;p49"/>
            <p:cNvPicPr preferRelativeResize="0"/>
            <p:nvPr/>
          </p:nvPicPr>
          <p:blipFill rotWithShape="1">
            <a:blip r:embed="rId7">
              <a:alphaModFix/>
            </a:blip>
            <a:srcRect t="25077" r="12500" b="7482"/>
            <a:stretch/>
          </p:blipFill>
          <p:spPr>
            <a:xfrm>
              <a:off x="2400299" y="4724400"/>
              <a:ext cx="4191000" cy="1836057"/>
            </a:xfrm>
            <a:prstGeom prst="rect">
              <a:avLst/>
            </a:prstGeom>
            <a:noFill/>
            <a:ln>
              <a:noFill/>
            </a:ln>
          </p:spPr>
        </p:pic>
        <p:sp>
          <p:nvSpPr>
            <p:cNvPr id="700" name="Google Shape;700;p49"/>
            <p:cNvSpPr/>
            <p:nvPr/>
          </p:nvSpPr>
          <p:spPr>
            <a:xfrm>
              <a:off x="3732503" y="6560460"/>
              <a:ext cx="2220900" cy="338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Amazon Prime Air</a:t>
              </a:r>
              <a:endParaRPr sz="1400" b="0" i="0" u="none" strike="noStrike" cap="none">
                <a:solidFill>
                  <a:srgbClr val="000000"/>
                </a:solidFill>
                <a:latin typeface="Arial"/>
                <a:ea typeface="Arial"/>
                <a:cs typeface="Arial"/>
                <a:sym typeface="Arial"/>
              </a:endParaRPr>
            </a:p>
          </p:txBody>
        </p:sp>
      </p:grpSp>
      <p:pic>
        <p:nvPicPr>
          <p:cNvPr id="701" name="Google Shape;701;p49" descr="Image result for amazon scout"/>
          <p:cNvPicPr preferRelativeResize="0"/>
          <p:nvPr/>
        </p:nvPicPr>
        <p:blipFill rotWithShape="1">
          <a:blip r:embed="rId8">
            <a:alphaModFix/>
          </a:blip>
          <a:srcRect/>
          <a:stretch/>
        </p:blipFill>
        <p:spPr>
          <a:xfrm>
            <a:off x="6547772" y="4679873"/>
            <a:ext cx="3282028" cy="1846140"/>
          </a:xfrm>
          <a:prstGeom prst="rect">
            <a:avLst/>
          </a:prstGeom>
          <a:noFill/>
          <a:ln>
            <a:noFill/>
          </a:ln>
        </p:spPr>
      </p:pic>
      <p:sp>
        <p:nvSpPr>
          <p:cNvPr id="702" name="Google Shape;702;p49"/>
          <p:cNvSpPr/>
          <p:nvPr/>
        </p:nvSpPr>
        <p:spPr>
          <a:xfrm>
            <a:off x="7501322" y="6499525"/>
            <a:ext cx="1896600" cy="338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Amazon Scout</a:t>
            </a:r>
            <a:endParaRPr sz="1400" b="0" i="0" u="none" strike="noStrike" cap="none">
              <a:solidFill>
                <a:srgbClr val="000000"/>
              </a:solidFill>
              <a:latin typeface="Arial"/>
              <a:ea typeface="Arial"/>
              <a:cs typeface="Arial"/>
              <a:sym typeface="Arial"/>
            </a:endParaRPr>
          </a:p>
        </p:txBody>
      </p:sp>
      <p:pic>
        <p:nvPicPr>
          <p:cNvPr id="703" name="Google Shape;703;p49" descr="Birla Institute of Technology and Science, Pilani | Logopedia | Fandom"/>
          <p:cNvPicPr preferRelativeResize="0"/>
          <p:nvPr/>
        </p:nvPicPr>
        <p:blipFill rotWithShape="1">
          <a:blip r:embed="rId9">
            <a:alphaModFix/>
          </a:blip>
          <a:srcRect/>
          <a:stretch/>
        </p:blipFill>
        <p:spPr>
          <a:xfrm>
            <a:off x="0" y="28575"/>
            <a:ext cx="704850" cy="70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Medical imaging</a:t>
            </a:r>
            <a:endParaRPr/>
          </a:p>
        </p:txBody>
      </p:sp>
      <p:grpSp>
        <p:nvGrpSpPr>
          <p:cNvPr id="710" name="Google Shape;710;p50"/>
          <p:cNvGrpSpPr/>
          <p:nvPr/>
        </p:nvGrpSpPr>
        <p:grpSpPr>
          <a:xfrm>
            <a:off x="838200" y="1728215"/>
            <a:ext cx="2091295" cy="2729110"/>
            <a:chOff x="457200" y="1616075"/>
            <a:chExt cx="3505200" cy="4574236"/>
          </a:xfrm>
        </p:grpSpPr>
        <p:pic>
          <p:nvPicPr>
            <p:cNvPr id="711" name="Google Shape;711;p50" descr="mybrain"/>
            <p:cNvPicPr preferRelativeResize="0"/>
            <p:nvPr/>
          </p:nvPicPr>
          <p:blipFill rotWithShape="1">
            <a:blip r:embed="rId3">
              <a:alphaModFix/>
            </a:blip>
            <a:srcRect/>
            <a:stretch/>
          </p:blipFill>
          <p:spPr>
            <a:xfrm>
              <a:off x="457200" y="1616075"/>
              <a:ext cx="3505200" cy="3505200"/>
            </a:xfrm>
            <a:prstGeom prst="rect">
              <a:avLst/>
            </a:prstGeom>
            <a:noFill/>
            <a:ln>
              <a:noFill/>
            </a:ln>
          </p:spPr>
        </p:pic>
        <p:sp>
          <p:nvSpPr>
            <p:cNvPr id="712" name="Google Shape;712;p50"/>
            <p:cNvSpPr/>
            <p:nvPr/>
          </p:nvSpPr>
          <p:spPr>
            <a:xfrm>
              <a:off x="932078" y="5210175"/>
              <a:ext cx="2496923" cy="9801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3D imaging (MRI, CT)</a:t>
              </a:r>
              <a:endParaRPr sz="1400" b="0" i="0" u="none" strike="noStrike" cap="none">
                <a:solidFill>
                  <a:srgbClr val="000000"/>
                </a:solidFill>
                <a:latin typeface="Arial"/>
                <a:ea typeface="Arial"/>
                <a:cs typeface="Arial"/>
                <a:sym typeface="Arial"/>
              </a:endParaRPr>
            </a:p>
          </p:txBody>
        </p:sp>
      </p:grpSp>
      <p:grpSp>
        <p:nvGrpSpPr>
          <p:cNvPr id="713" name="Google Shape;713;p50"/>
          <p:cNvGrpSpPr/>
          <p:nvPr/>
        </p:nvGrpSpPr>
        <p:grpSpPr>
          <a:xfrm>
            <a:off x="3352800" y="1728215"/>
            <a:ext cx="8374284" cy="2898707"/>
            <a:chOff x="1908858" y="3796316"/>
            <a:chExt cx="8374284" cy="2898707"/>
          </a:xfrm>
        </p:grpSpPr>
        <p:pic>
          <p:nvPicPr>
            <p:cNvPr id="714" name="Google Shape;714;p50" descr="Figure 1"/>
            <p:cNvPicPr preferRelativeResize="0"/>
            <p:nvPr/>
          </p:nvPicPr>
          <p:blipFill rotWithShape="1">
            <a:blip r:embed="rId4">
              <a:alphaModFix/>
            </a:blip>
            <a:srcRect/>
            <a:stretch/>
          </p:blipFill>
          <p:spPr>
            <a:xfrm>
              <a:off x="1908858" y="3796316"/>
              <a:ext cx="8374284" cy="2284030"/>
            </a:xfrm>
            <a:prstGeom prst="rect">
              <a:avLst/>
            </a:prstGeom>
            <a:noFill/>
            <a:ln w="9525" cap="flat" cmpd="sng">
              <a:solidFill>
                <a:schemeClr val="dk1"/>
              </a:solidFill>
              <a:prstDash val="solid"/>
              <a:round/>
              <a:headEnd type="none" w="sm" len="sm"/>
              <a:tailEnd type="none" w="sm" len="sm"/>
            </a:ln>
          </p:spPr>
        </p:pic>
        <p:sp>
          <p:nvSpPr>
            <p:cNvPr id="715" name="Google Shape;715;p50"/>
            <p:cNvSpPr/>
            <p:nvPr/>
          </p:nvSpPr>
          <p:spPr>
            <a:xfrm>
              <a:off x="2697004" y="6110248"/>
              <a:ext cx="675565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Open Sans"/>
                  <a:ea typeface="Open Sans"/>
                  <a:cs typeface="Open Sans"/>
                  <a:sym typeface="Open Sans"/>
                </a:rPr>
                <a:t>Skin cancer classification with deep learning </a:t>
              </a:r>
              <a:r>
                <a:rPr lang="en-US" sz="1600" b="0" i="0" u="sng" strike="noStrike" cap="none">
                  <a:solidFill>
                    <a:srgbClr val="000000"/>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https://cs.stanford.edu/people/esteva/nature/</a:t>
              </a:r>
              <a:endParaRPr sz="1600" b="0" i="0" u="none" strike="noStrike" cap="none">
                <a:solidFill>
                  <a:srgbClr val="000000"/>
                </a:solidFill>
                <a:latin typeface="Open Sans"/>
                <a:ea typeface="Open Sans"/>
                <a:cs typeface="Open Sans"/>
                <a:sym typeface="Open Sans"/>
              </a:endParaRPr>
            </a:p>
          </p:txBody>
        </p:sp>
      </p:grpSp>
      <p:pic>
        <p:nvPicPr>
          <p:cNvPr id="716" name="Google Shape;716;p50" descr="Birla Institute of Technology and Science, Pilani | Logopedia | Fandom"/>
          <p:cNvPicPr preferRelativeResize="0"/>
          <p:nvPr/>
        </p:nvPicPr>
        <p:blipFill rotWithShape="1">
          <a:blip r:embed="rId6">
            <a:alphaModFix/>
          </a:blip>
          <a:srcRect/>
          <a:stretch/>
        </p:blipFill>
        <p:spPr>
          <a:xfrm>
            <a:off x="0" y="28575"/>
            <a:ext cx="704850" cy="70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723946f586_0_100"/>
          <p:cNvSpPr txBox="1">
            <a:spLocks noGrp="1"/>
          </p:cNvSpPr>
          <p:nvPr>
            <p:ph type="title"/>
          </p:nvPr>
        </p:nvSpPr>
        <p:spPr>
          <a:xfrm>
            <a:off x="515583" y="1351128"/>
            <a:ext cx="6005400" cy="653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None/>
            </a:pPr>
            <a:r>
              <a:rPr lang="en-US"/>
              <a:t>Evaluation Plan </a:t>
            </a:r>
            <a:endParaRPr/>
          </a:p>
        </p:txBody>
      </p:sp>
      <p:sp>
        <p:nvSpPr>
          <p:cNvPr id="281" name="Google Shape;281;g2723946f586_0_100"/>
          <p:cNvSpPr txBox="1">
            <a:spLocks noGrp="1"/>
          </p:cNvSpPr>
          <p:nvPr>
            <p:ph type="body" idx="1"/>
          </p:nvPr>
        </p:nvSpPr>
        <p:spPr>
          <a:xfrm>
            <a:off x="910632" y="2004228"/>
            <a:ext cx="10443300" cy="1758900"/>
          </a:xfrm>
          <a:prstGeom prst="rect">
            <a:avLst/>
          </a:prstGeom>
          <a:noFill/>
          <a:ln>
            <a:noFill/>
          </a:ln>
        </p:spPr>
        <p:txBody>
          <a:bodyPr spcFirstLastPara="1" wrap="square" lIns="91425" tIns="45700" rIns="91425" bIns="45700" anchor="t" anchorCtr="0">
            <a:noAutofit/>
          </a:bodyPr>
          <a:lstStyle/>
          <a:p>
            <a:pPr marL="457200" lvl="0" indent="-374650" algn="l" rtl="0">
              <a:lnSpc>
                <a:spcPct val="100000"/>
              </a:lnSpc>
              <a:spcBef>
                <a:spcPts val="1000"/>
              </a:spcBef>
              <a:spcAft>
                <a:spcPts val="0"/>
              </a:spcAft>
              <a:buSzPts val="2300"/>
              <a:buFont typeface="Calibri"/>
              <a:buChar char="•"/>
            </a:pPr>
            <a:r>
              <a:rPr lang="en-US"/>
              <a:t>Evaluation </a:t>
            </a:r>
            <a:endParaRPr/>
          </a:p>
          <a:p>
            <a:pPr marL="457200" lvl="0" indent="0" algn="l" rtl="0">
              <a:lnSpc>
                <a:spcPct val="100000"/>
              </a:lnSpc>
              <a:spcBef>
                <a:spcPts val="1000"/>
              </a:spcBef>
              <a:spcAft>
                <a:spcPts val="0"/>
              </a:spcAft>
              <a:buSzPts val="4000"/>
              <a:buNone/>
            </a:pPr>
            <a:r>
              <a:rPr lang="en-US"/>
              <a:t>	</a:t>
            </a:r>
            <a:r>
              <a:rPr lang="en-US" sz="2000"/>
              <a:t>Two Quizzes for 5% each; Best one towards final grading; No Makeup; → 5%</a:t>
            </a:r>
            <a:endParaRPr/>
          </a:p>
          <a:p>
            <a:pPr marL="457200" lvl="0" indent="0" algn="l" rtl="0">
              <a:lnSpc>
                <a:spcPct val="100000"/>
              </a:lnSpc>
              <a:spcBef>
                <a:spcPts val="1000"/>
              </a:spcBef>
              <a:spcAft>
                <a:spcPts val="0"/>
              </a:spcAft>
              <a:buSzPts val="4000"/>
              <a:buNone/>
            </a:pPr>
            <a:r>
              <a:rPr lang="en-US" sz="2000"/>
              <a:t>	Two  Assignments – x  % + y %  = 25%</a:t>
            </a:r>
            <a:endParaRPr/>
          </a:p>
          <a:p>
            <a:pPr marL="457200" lvl="0" indent="0" algn="l" rtl="0">
              <a:lnSpc>
                <a:spcPct val="100000"/>
              </a:lnSpc>
              <a:spcBef>
                <a:spcPts val="1000"/>
              </a:spcBef>
              <a:spcAft>
                <a:spcPts val="0"/>
              </a:spcAft>
              <a:buSzPts val="4000"/>
              <a:buNone/>
            </a:pPr>
            <a:r>
              <a:rPr lang="en-US" sz="2000"/>
              <a:t>	Mid Term Exam - 30%</a:t>
            </a:r>
            <a:endParaRPr/>
          </a:p>
          <a:p>
            <a:pPr marL="457200" lvl="0" indent="0" algn="l" rtl="0">
              <a:lnSpc>
                <a:spcPct val="100000"/>
              </a:lnSpc>
              <a:spcBef>
                <a:spcPts val="1000"/>
              </a:spcBef>
              <a:spcAft>
                <a:spcPts val="0"/>
              </a:spcAft>
              <a:buSzPts val="2400"/>
              <a:buNone/>
            </a:pPr>
            <a:r>
              <a:rPr lang="en-US" sz="2000"/>
              <a:t>	Comprehensive Exam - 40%</a:t>
            </a:r>
            <a:endParaRPr/>
          </a:p>
          <a:p>
            <a:pPr marL="457200" lvl="0" indent="-374650" algn="l" rtl="0">
              <a:lnSpc>
                <a:spcPct val="100000"/>
              </a:lnSpc>
              <a:spcBef>
                <a:spcPts val="1000"/>
              </a:spcBef>
              <a:spcAft>
                <a:spcPts val="0"/>
              </a:spcAft>
              <a:buSzPts val="2300"/>
              <a:buChar char="•"/>
            </a:pPr>
            <a:r>
              <a:rPr lang="en-US"/>
              <a:t>Webinars/Tutorials </a:t>
            </a:r>
            <a:endParaRPr/>
          </a:p>
          <a:p>
            <a:pPr marL="457200" lvl="0" indent="0" algn="l" rtl="0">
              <a:lnSpc>
                <a:spcPct val="100000"/>
              </a:lnSpc>
              <a:spcBef>
                <a:spcPts val="1000"/>
              </a:spcBef>
              <a:spcAft>
                <a:spcPts val="0"/>
              </a:spcAft>
              <a:buSzPts val="2400"/>
              <a:buNone/>
            </a:pPr>
            <a:r>
              <a:rPr lang="en-US" sz="2000"/>
              <a:t>        4 tutorials  : 2 before mid-sem &amp; 2 after mid-sem</a:t>
            </a:r>
            <a:endParaRPr sz="2000"/>
          </a:p>
          <a:p>
            <a:pPr marL="457200" lvl="0" indent="-374650" algn="l" rtl="0">
              <a:lnSpc>
                <a:spcPct val="100000"/>
              </a:lnSpc>
              <a:spcBef>
                <a:spcPts val="1000"/>
              </a:spcBef>
              <a:spcAft>
                <a:spcPts val="0"/>
              </a:spcAft>
              <a:buSzPts val="2300"/>
              <a:buChar char="•"/>
            </a:pPr>
            <a:r>
              <a:rPr lang="en-US"/>
              <a:t>Teaching Assistant: TBD</a:t>
            </a:r>
            <a:endParaRPr/>
          </a:p>
        </p:txBody>
      </p:sp>
      <p:sp>
        <p:nvSpPr>
          <p:cNvPr id="282" name="Google Shape;282;g2723946f586_0_1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Current state of the art</a:t>
            </a:r>
            <a:endParaRPr/>
          </a:p>
        </p:txBody>
      </p:sp>
      <p:sp>
        <p:nvSpPr>
          <p:cNvPr id="723" name="Google Shape;723;p51"/>
          <p:cNvSpPr txBox="1">
            <a:spLocks noGrp="1"/>
          </p:cNvSpPr>
          <p:nvPr>
            <p:ph type="body" idx="1"/>
          </p:nvPr>
        </p:nvSpPr>
        <p:spPr>
          <a:xfrm>
            <a:off x="762000" y="1371600"/>
            <a:ext cx="10668000" cy="52578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800"/>
              <a:buChar char="•"/>
            </a:pPr>
            <a:r>
              <a:rPr lang="en-US" sz="2800"/>
              <a:t>You just saw many examples of current systems.</a:t>
            </a:r>
            <a:endParaRPr/>
          </a:p>
          <a:p>
            <a:pPr marL="742950" lvl="1" indent="-285750" algn="l" rtl="0">
              <a:lnSpc>
                <a:spcPct val="100000"/>
              </a:lnSpc>
              <a:spcBef>
                <a:spcPts val="480"/>
              </a:spcBef>
              <a:spcAft>
                <a:spcPts val="0"/>
              </a:spcAft>
              <a:buClr>
                <a:schemeClr val="dk1"/>
              </a:buClr>
              <a:buSzPts val="2400"/>
              <a:buChar char="–"/>
            </a:pPr>
            <a:r>
              <a:rPr lang="en-US" sz="2400"/>
              <a:t>Many of these are less than 5 years old</a:t>
            </a:r>
            <a:endParaRPr/>
          </a:p>
          <a:p>
            <a:pPr marL="742950" lvl="1" indent="-184150" algn="l" rtl="0">
              <a:lnSpc>
                <a:spcPct val="100000"/>
              </a:lnSpc>
              <a:spcBef>
                <a:spcPts val="320"/>
              </a:spcBef>
              <a:spcAft>
                <a:spcPts val="0"/>
              </a:spcAft>
              <a:buClr>
                <a:schemeClr val="dk1"/>
              </a:buClr>
              <a:buSzPts val="1600"/>
              <a:buNone/>
            </a:pPr>
            <a:endParaRPr sz="1600"/>
          </a:p>
          <a:p>
            <a:pPr marL="342900" lvl="0" indent="-342900" algn="l" rtl="0">
              <a:lnSpc>
                <a:spcPct val="100000"/>
              </a:lnSpc>
              <a:spcBef>
                <a:spcPts val="560"/>
              </a:spcBef>
              <a:spcAft>
                <a:spcPts val="0"/>
              </a:spcAft>
              <a:buClr>
                <a:schemeClr val="dk1"/>
              </a:buClr>
              <a:buSzPts val="2800"/>
              <a:buChar char="•"/>
            </a:pPr>
            <a:r>
              <a:rPr lang="en-US" sz="2800"/>
              <a:t>Computer vision is an active research area, and rapidly changing</a:t>
            </a:r>
            <a:endParaRPr sz="2400"/>
          </a:p>
          <a:p>
            <a:pPr marL="742950" lvl="1" indent="-285750" algn="l" rtl="0">
              <a:lnSpc>
                <a:spcPct val="100000"/>
              </a:lnSpc>
              <a:spcBef>
                <a:spcPts val="480"/>
              </a:spcBef>
              <a:spcAft>
                <a:spcPts val="0"/>
              </a:spcAft>
              <a:buClr>
                <a:schemeClr val="dk1"/>
              </a:buClr>
              <a:buSzPts val="2400"/>
              <a:buChar char="–"/>
            </a:pPr>
            <a:r>
              <a:rPr lang="en-US" sz="2400"/>
              <a:t>Many new apps in the next 5 years</a:t>
            </a:r>
            <a:endParaRPr/>
          </a:p>
          <a:p>
            <a:pPr marL="742950" lvl="1" indent="-285750" algn="l" rtl="0">
              <a:lnSpc>
                <a:spcPct val="100000"/>
              </a:lnSpc>
              <a:spcBef>
                <a:spcPts val="480"/>
              </a:spcBef>
              <a:spcAft>
                <a:spcPts val="0"/>
              </a:spcAft>
              <a:buClr>
                <a:schemeClr val="dk1"/>
              </a:buClr>
              <a:buSzPts val="2400"/>
              <a:buChar char="–"/>
            </a:pPr>
            <a:r>
              <a:rPr lang="en-US" sz="2400"/>
              <a:t>Deep learning powering many modern applications</a:t>
            </a:r>
            <a:endParaRPr/>
          </a:p>
          <a:p>
            <a:pPr marL="742950" lvl="1" indent="-196850" algn="l" rtl="0">
              <a:lnSpc>
                <a:spcPct val="100000"/>
              </a:lnSpc>
              <a:spcBef>
                <a:spcPts val="280"/>
              </a:spcBef>
              <a:spcAft>
                <a:spcPts val="0"/>
              </a:spcAft>
              <a:buClr>
                <a:schemeClr val="dk1"/>
              </a:buClr>
              <a:buSzPts val="1400"/>
              <a:buNone/>
            </a:pPr>
            <a:endParaRPr sz="1400"/>
          </a:p>
          <a:p>
            <a:pPr marL="342900" lvl="0" indent="-342900" algn="l" rtl="0">
              <a:lnSpc>
                <a:spcPct val="100000"/>
              </a:lnSpc>
              <a:spcBef>
                <a:spcPts val="560"/>
              </a:spcBef>
              <a:spcAft>
                <a:spcPts val="0"/>
              </a:spcAft>
              <a:buClr>
                <a:schemeClr val="dk1"/>
              </a:buClr>
              <a:buSzPts val="2800"/>
              <a:buChar char="•"/>
            </a:pPr>
            <a:r>
              <a:rPr lang="en-US" sz="2800"/>
              <a:t>Many startups across a dizzying array of areas</a:t>
            </a:r>
            <a:endParaRPr/>
          </a:p>
          <a:p>
            <a:pPr marL="742950" lvl="1" indent="-285750" algn="l" rtl="0">
              <a:lnSpc>
                <a:spcPct val="100000"/>
              </a:lnSpc>
              <a:spcBef>
                <a:spcPts val="480"/>
              </a:spcBef>
              <a:spcAft>
                <a:spcPts val="0"/>
              </a:spcAft>
              <a:buClr>
                <a:schemeClr val="dk1"/>
              </a:buClr>
              <a:buSzPts val="2400"/>
              <a:buChar char="–"/>
            </a:pPr>
            <a:r>
              <a:rPr lang="en-US" sz="2400"/>
              <a:t>Deep learning, robotics, autonomous vehicles, medical imaging, construction, inspection, VR/AR, …</a:t>
            </a:r>
            <a:endParaRPr/>
          </a:p>
        </p:txBody>
      </p:sp>
      <p:pic>
        <p:nvPicPr>
          <p:cNvPr id="724" name="Google Shape;724;p51" descr="Birla Institute of Technology and Science, Pilani | Logopedia | Fandom"/>
          <p:cNvPicPr preferRelativeResize="0"/>
          <p:nvPr/>
        </p:nvPicPr>
        <p:blipFill rotWithShape="1">
          <a:blip r:embed="rId3">
            <a:alphaModFix/>
          </a:blip>
          <a:srcRect/>
          <a:stretch/>
        </p:blipFill>
        <p:spPr>
          <a:xfrm>
            <a:off x="0" y="28575"/>
            <a:ext cx="704850" cy="704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g2723946f586_0_1"/>
          <p:cNvPicPr preferRelativeResize="0"/>
          <p:nvPr/>
        </p:nvPicPr>
        <p:blipFill>
          <a:blip r:embed="rId3">
            <a:alphaModFix/>
          </a:blip>
          <a:stretch>
            <a:fillRect/>
          </a:stretch>
        </p:blipFill>
        <p:spPr>
          <a:xfrm>
            <a:off x="736125" y="0"/>
            <a:ext cx="10891200" cy="6126300"/>
          </a:xfrm>
          <a:prstGeom prst="rect">
            <a:avLst/>
          </a:prstGeom>
          <a:noFill/>
          <a:ln>
            <a:noFill/>
          </a:ln>
        </p:spPr>
      </p:pic>
      <p:sp>
        <p:nvSpPr>
          <p:cNvPr id="829" name="Google Shape;829;g2723946f586_0_1"/>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3" name="TextBox 2">
            <a:extLst>
              <a:ext uri="{FF2B5EF4-FFF2-40B4-BE49-F238E27FC236}">
                <a16:creationId xmlns:a16="http://schemas.microsoft.com/office/drawing/2014/main" id="{0C09FBB6-F9F7-7FB4-851D-CA34F3A363A2}"/>
              </a:ext>
            </a:extLst>
          </p:cNvPr>
          <p:cNvSpPr txBox="1"/>
          <p:nvPr/>
        </p:nvSpPr>
        <p:spPr>
          <a:xfrm>
            <a:off x="1082566" y="5864690"/>
            <a:ext cx="9816662" cy="584775"/>
          </a:xfrm>
          <a:prstGeom prst="rect">
            <a:avLst/>
          </a:prstGeom>
          <a:noFill/>
        </p:spPr>
        <p:txBody>
          <a:bodyPr wrap="square">
            <a:spAutoFit/>
          </a:bodyPr>
          <a:lstStyle/>
          <a:p>
            <a:r>
              <a:rPr lang="en-US" sz="1600" b="1" dirty="0">
                <a:solidFill>
                  <a:srgbClr val="FF0000"/>
                </a:solidFill>
              </a:rPr>
              <a:t>When you look at a photo on your phone or computer, have you ever thought: What </a:t>
            </a:r>
            <a:r>
              <a:rPr lang="en-US" sz="1600" b="1" i="1" dirty="0">
                <a:solidFill>
                  <a:srgbClr val="FF0000"/>
                </a:solidFill>
              </a:rPr>
              <a:t>is</a:t>
            </a:r>
            <a:r>
              <a:rPr lang="en-US" sz="1600" b="1" dirty="0">
                <a:solidFill>
                  <a:srgbClr val="FF0000"/>
                </a:solidFill>
              </a:rPr>
              <a:t> this image made of for a machine?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F50EF5-9F0A-116C-C388-B96F9C7FD369}"/>
              </a:ext>
            </a:extLst>
          </p:cNvPr>
          <p:cNvSpPr>
            <a:spLocks noGrp="1"/>
          </p:cNvSpPr>
          <p:nvPr>
            <p:ph type="body" idx="1"/>
          </p:nvPr>
        </p:nvSpPr>
        <p:spPr/>
        <p:txBody>
          <a:bodyPr/>
          <a:lstStyle/>
          <a:p>
            <a:r>
              <a:rPr lang="en-US" dirty="0"/>
              <a:t>An </a:t>
            </a:r>
            <a:r>
              <a:rPr lang="en-US" b="1" dirty="0"/>
              <a:t>image</a:t>
            </a:r>
            <a:r>
              <a:rPr lang="en-US" dirty="0"/>
              <a:t> is a visual representation of an object or scene that is captured using sensors like cameras or scanners. For a </a:t>
            </a:r>
            <a:r>
              <a:rPr lang="en-US" b="1" dirty="0"/>
              <a:t>human</a:t>
            </a:r>
            <a:r>
              <a:rPr lang="en-US" dirty="0"/>
              <a:t>, it’s something we </a:t>
            </a:r>
            <a:r>
              <a:rPr lang="en-US" i="1" dirty="0"/>
              <a:t>see</a:t>
            </a:r>
            <a:r>
              <a:rPr lang="en-US" dirty="0"/>
              <a:t>.</a:t>
            </a:r>
            <a:br>
              <a:rPr lang="en-US" dirty="0"/>
            </a:br>
            <a:r>
              <a:rPr lang="en-US" dirty="0"/>
              <a:t>For a </a:t>
            </a:r>
            <a:r>
              <a:rPr lang="en-US" b="1" dirty="0"/>
              <a:t>computer</a:t>
            </a:r>
            <a:r>
              <a:rPr lang="en-US" dirty="0"/>
              <a:t>, it’s a </a:t>
            </a:r>
            <a:r>
              <a:rPr lang="en-US" b="1" dirty="0"/>
              <a:t>collection of numbers</a:t>
            </a:r>
            <a:r>
              <a:rPr lang="en-US" dirty="0"/>
              <a:t> representing brightness or color at each point (called a </a:t>
            </a:r>
            <a:r>
              <a:rPr lang="en-US" b="1" dirty="0"/>
              <a:t>pixel</a:t>
            </a:r>
            <a:r>
              <a:rPr lang="en-US" dirty="0"/>
              <a:t>).</a:t>
            </a:r>
          </a:p>
          <a:p>
            <a:endParaRPr lang="en-US" dirty="0"/>
          </a:p>
        </p:txBody>
      </p:sp>
    </p:spTree>
    <p:extLst>
      <p:ext uri="{BB962C8B-B14F-4D97-AF65-F5344CB8AC3E}">
        <p14:creationId xmlns:p14="http://schemas.microsoft.com/office/powerpoint/2010/main" val="2186320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g2723946f586_0_16"/>
          <p:cNvPicPr preferRelativeResize="0"/>
          <p:nvPr/>
        </p:nvPicPr>
        <p:blipFill>
          <a:blip r:embed="rId3">
            <a:alphaModFix/>
          </a:blip>
          <a:stretch>
            <a:fillRect/>
          </a:stretch>
        </p:blipFill>
        <p:spPr>
          <a:xfrm>
            <a:off x="0" y="0"/>
            <a:ext cx="12094675" cy="6803249"/>
          </a:xfrm>
          <a:prstGeom prst="rect">
            <a:avLst/>
          </a:prstGeom>
          <a:noFill/>
          <a:ln>
            <a:noFill/>
          </a:ln>
        </p:spPr>
      </p:pic>
      <p:sp>
        <p:nvSpPr>
          <p:cNvPr id="843" name="Google Shape;843;g2723946f586_0_1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2723946f586_0_32"/>
          <p:cNvSpPr txBox="1">
            <a:spLocks noGrp="1"/>
          </p:cNvSpPr>
          <p:nvPr>
            <p:ph type="title"/>
          </p:nvPr>
        </p:nvSpPr>
        <p:spPr>
          <a:xfrm>
            <a:off x="609600" y="274638"/>
            <a:ext cx="109728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Image representation</a:t>
            </a:r>
            <a:endParaRPr dirty="0"/>
          </a:p>
        </p:txBody>
      </p:sp>
      <p:sp>
        <p:nvSpPr>
          <p:cNvPr id="859" name="Google Shape;859;g2723946f586_0_32"/>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
        <p:nvSpPr>
          <p:cNvPr id="2" name="Text Placeholder 1">
            <a:extLst>
              <a:ext uri="{FF2B5EF4-FFF2-40B4-BE49-F238E27FC236}">
                <a16:creationId xmlns:a16="http://schemas.microsoft.com/office/drawing/2014/main" id="{4228A343-07AD-EA92-0575-01D13AB53677}"/>
              </a:ext>
            </a:extLst>
          </p:cNvPr>
          <p:cNvSpPr>
            <a:spLocks noGrp="1" noChangeArrowheads="1"/>
          </p:cNvSpPr>
          <p:nvPr>
            <p:ph type="body" idx="1"/>
          </p:nvPr>
        </p:nvSpPr>
        <p:spPr bwMode="auto">
          <a:xfrm>
            <a:off x="609600" y="1970359"/>
            <a:ext cx="995657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buNone/>
            </a:pPr>
            <a:r>
              <a:rPr lang="en-US" sz="1500" dirty="0">
                <a:latin typeface="+mj-lt"/>
              </a:rPr>
              <a:t>Before machines understand images, they need a way to store them. That’s where image representation comes in.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500" b="1"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Digital Image</a:t>
            </a:r>
            <a:r>
              <a:rPr kumimoji="0" lang="en-US" altLang="en-US" sz="1500" b="0" i="0" u="none" strike="noStrike" cap="none" normalizeH="0" baseline="0" dirty="0">
                <a:ln>
                  <a:noFill/>
                </a:ln>
                <a:solidFill>
                  <a:schemeClr val="tx1"/>
                </a:solidFill>
                <a:effectLst/>
                <a:latin typeface="+mj-lt"/>
              </a:rPr>
              <a:t> = Grid of pixels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mj-lt"/>
              </a:rPr>
              <a:t>Each pixel has a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Grayscale</a:t>
            </a:r>
            <a:r>
              <a:rPr kumimoji="0" lang="en-US" altLang="en-US" sz="1500" b="0" i="0" u="none" strike="noStrike" cap="none" normalizeH="0" baseline="0" dirty="0">
                <a:ln>
                  <a:noFill/>
                </a:ln>
                <a:solidFill>
                  <a:schemeClr val="tx1"/>
                </a:solidFill>
                <a:effectLst/>
                <a:latin typeface="+mj-lt"/>
              </a:rPr>
              <a:t>: 0 (black) to 255 (white)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Color (RGB)</a:t>
            </a:r>
            <a:r>
              <a:rPr kumimoji="0" lang="en-US" altLang="en-US" sz="1500" b="0" i="0" u="none" strike="noStrike" cap="none" normalizeH="0" baseline="0" dirty="0">
                <a:ln>
                  <a:noFill/>
                </a:ln>
                <a:solidFill>
                  <a:schemeClr val="tx1"/>
                </a:solidFill>
                <a:effectLst/>
                <a:latin typeface="+mj-lt"/>
              </a:rPr>
              <a:t>: 3 values per pixel (Red, Green, Blue)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mj-lt"/>
              </a:rPr>
              <a:t>Resolution</a:t>
            </a:r>
            <a:r>
              <a:rPr kumimoji="0" lang="en-US" altLang="en-US" sz="1500" b="0" i="0" u="none" strike="noStrike" cap="none" normalizeH="0" baseline="0" dirty="0">
                <a:ln>
                  <a:noFill/>
                </a:ln>
                <a:solidFill>
                  <a:schemeClr val="tx1"/>
                </a:solidFill>
                <a:effectLst/>
                <a:latin typeface="+mj-lt"/>
              </a:rPr>
              <a:t> = Width × Height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5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mj-lt"/>
              </a:rPr>
              <a:t>Analogy</a:t>
            </a:r>
            <a:r>
              <a:rPr kumimoji="0" lang="en-US" altLang="en-US" sz="15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mj-lt"/>
              </a:rPr>
              <a:t>Think of an image as a giant spreadsheet where each cell (pixel) holds a number representing light intensity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mj-lt"/>
              </a:rPr>
              <a:t>or color.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5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a:ln>
                <a:noFill/>
              </a:ln>
              <a:solidFill>
                <a:schemeClr val="tx1"/>
              </a:solidFill>
              <a:effectLst/>
              <a:latin typeface="+mj-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FC30-0FC5-E991-EB35-FB2F35BFC16D}"/>
              </a:ext>
            </a:extLst>
          </p:cNvPr>
          <p:cNvSpPr>
            <a:spLocks noGrp="1"/>
          </p:cNvSpPr>
          <p:nvPr>
            <p:ph type="title"/>
          </p:nvPr>
        </p:nvSpPr>
        <p:spPr/>
        <p:txBody>
          <a:bodyPr/>
          <a:lstStyle/>
          <a:p>
            <a:r>
              <a:rPr lang="en-US" dirty="0"/>
              <a:t>Image Analysis</a:t>
            </a:r>
          </a:p>
        </p:txBody>
      </p:sp>
      <p:sp>
        <p:nvSpPr>
          <p:cNvPr id="4" name="Rectangle 1">
            <a:extLst>
              <a:ext uri="{FF2B5EF4-FFF2-40B4-BE49-F238E27FC236}">
                <a16:creationId xmlns:a16="http://schemas.microsoft.com/office/drawing/2014/main" id="{74EFC3BF-C42F-7B77-E4BE-FBA7E1363818}"/>
              </a:ext>
            </a:extLst>
          </p:cNvPr>
          <p:cNvSpPr>
            <a:spLocks noGrp="1" noChangeArrowheads="1"/>
          </p:cNvSpPr>
          <p:nvPr>
            <p:ph type="body" idx="1"/>
          </p:nvPr>
        </p:nvSpPr>
        <p:spPr bwMode="auto">
          <a:xfrm>
            <a:off x="536027" y="1378783"/>
            <a:ext cx="1073331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“Once the computer stores an image, what can it do with it? Let’s look at the types of tasks it can perform.”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Types of Tasks</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Image Classification</a:t>
            </a:r>
            <a:r>
              <a:rPr kumimoji="0" lang="en-US" altLang="en-US" sz="1600" b="0" i="0" u="none" strike="noStrike" cap="none" normalizeH="0" baseline="0" dirty="0">
                <a:ln>
                  <a:noFill/>
                </a:ln>
                <a:solidFill>
                  <a:schemeClr val="tx1"/>
                </a:solidFill>
                <a:effectLst/>
                <a:latin typeface="Arial" panose="020B0604020202020204" pitchFamily="34" charset="0"/>
              </a:rPr>
              <a:t> – What is in the image? (Cat, Car)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Object Detection</a:t>
            </a:r>
            <a:r>
              <a:rPr kumimoji="0" lang="en-US" altLang="en-US" sz="1600" b="0" i="0" u="none" strike="noStrike" cap="none" normalizeH="0" baseline="0" dirty="0">
                <a:ln>
                  <a:noFill/>
                </a:ln>
                <a:solidFill>
                  <a:schemeClr val="tx1"/>
                </a:solidFill>
                <a:effectLst/>
                <a:latin typeface="Arial" panose="020B0604020202020204" pitchFamily="34" charset="0"/>
              </a:rPr>
              <a:t> – Where is the object? (Bounding boxes)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Semantic Segmentation</a:t>
            </a:r>
            <a:r>
              <a:rPr kumimoji="0" lang="en-US" altLang="en-US" sz="1600" b="0" i="0" u="none" strike="noStrike" cap="none" normalizeH="0" baseline="0" dirty="0">
                <a:ln>
                  <a:noFill/>
                </a:ln>
                <a:solidFill>
                  <a:schemeClr val="tx1"/>
                </a:solidFill>
                <a:effectLst/>
                <a:latin typeface="Arial" panose="020B0604020202020204" pitchFamily="34" charset="0"/>
              </a:rPr>
              <a:t> – Which pixels belong to which object?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Arial" panose="020B0604020202020204" pitchFamily="34" charset="0"/>
              </a:rPr>
              <a:t>Instance Segmentation</a:t>
            </a:r>
            <a:r>
              <a:rPr kumimoji="0" lang="en-US" altLang="en-US" sz="1600" b="0" i="0" u="none" strike="noStrike" cap="none" normalizeH="0" baseline="0" dirty="0">
                <a:ln>
                  <a:noFill/>
                </a:ln>
                <a:solidFill>
                  <a:schemeClr val="tx1"/>
                </a:solidFill>
                <a:effectLst/>
                <a:latin typeface="Arial" panose="020B0604020202020204" pitchFamily="34" charset="0"/>
              </a:rPr>
              <a:t> – Same as above but for individual instances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tx1"/>
                </a:solidFill>
                <a:effectLst/>
                <a:latin typeface="Arial" panose="020B0604020202020204" pitchFamily="34" charset="0"/>
              </a:rPr>
              <a:t>Tracking</a:t>
            </a:r>
            <a:r>
              <a:rPr kumimoji="0" lang="en-US" altLang="en-US" sz="1600" b="0" i="0" u="none" strike="noStrike" cap="none" normalizeH="0" baseline="0" dirty="0">
                <a:ln>
                  <a:noFill/>
                </a:ln>
                <a:solidFill>
                  <a:schemeClr val="tx1"/>
                </a:solidFill>
                <a:effectLst/>
                <a:latin typeface="Arial" panose="020B0604020202020204" pitchFamily="34" charset="0"/>
              </a:rPr>
              <a:t> – Follow object across video frames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 Analogy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“If classification is like identifying fruits in a basket, then detection is pointing to where the apple is. Segmentation is drawing a perfect outline around it.”</a:t>
            </a:r>
          </a:p>
        </p:txBody>
      </p:sp>
    </p:spTree>
    <p:extLst>
      <p:ext uri="{BB962C8B-B14F-4D97-AF65-F5344CB8AC3E}">
        <p14:creationId xmlns:p14="http://schemas.microsoft.com/office/powerpoint/2010/main" val="1095388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0017-5279-044D-3856-271BD81EDDF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8354E53-821A-A7F8-F229-F449E04C76DA}"/>
              </a:ext>
            </a:extLst>
          </p:cNvPr>
          <p:cNvSpPr>
            <a:spLocks noGrp="1"/>
          </p:cNvSpPr>
          <p:nvPr>
            <p:ph type="title"/>
          </p:nvPr>
        </p:nvSpPr>
        <p:spPr/>
        <p:txBody>
          <a:bodyPr/>
          <a:lstStyle/>
          <a:p>
            <a:r>
              <a:rPr lang="en-US" dirty="0"/>
              <a:t>Wrap-up + QA</a:t>
            </a:r>
          </a:p>
        </p:txBody>
      </p:sp>
      <p:sp>
        <p:nvSpPr>
          <p:cNvPr id="7" name="Rectangle 2">
            <a:extLst>
              <a:ext uri="{FF2B5EF4-FFF2-40B4-BE49-F238E27FC236}">
                <a16:creationId xmlns:a16="http://schemas.microsoft.com/office/drawing/2014/main" id="{F8FDDF31-7692-CE1D-F0EA-E75A6B6F25BF}"/>
              </a:ext>
            </a:extLst>
          </p:cNvPr>
          <p:cNvSpPr>
            <a:spLocks noGrp="1" noChangeArrowheads="1"/>
          </p:cNvSpPr>
          <p:nvPr>
            <p:ph type="body" idx="1"/>
          </p:nvPr>
        </p:nvSpPr>
        <p:spPr bwMode="auto">
          <a:xfrm>
            <a:off x="536575" y="1965315"/>
            <a:ext cx="948916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So today we learned the basics of Computer Vision: what it is, where it’s used, and how computers store and understand images.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Ask 2–3 recap questions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What are common challenges in computer vision?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What’s the difference between detection and segmentation?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Tease Next Class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the next session, we’ll go deeper into digital images—how they’re formed, how resolution and sampling affect quality, and different image types like grayscale, binary, and color.</a:t>
            </a:r>
          </a:p>
        </p:txBody>
      </p:sp>
    </p:spTree>
    <p:extLst>
      <p:ext uri="{BB962C8B-B14F-4D97-AF65-F5344CB8AC3E}">
        <p14:creationId xmlns:p14="http://schemas.microsoft.com/office/powerpoint/2010/main" val="3421561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318fcb6a07b_0_3"/>
          <p:cNvSpPr txBox="1">
            <a:spLocks noGrp="1"/>
          </p:cNvSpPr>
          <p:nvPr>
            <p:ph type="title"/>
          </p:nvPr>
        </p:nvSpPr>
        <p:spPr>
          <a:xfrm>
            <a:off x="838200" y="365125"/>
            <a:ext cx="10515600" cy="1246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Hands-on session</a:t>
            </a:r>
            <a:endParaRPr/>
          </a:p>
        </p:txBody>
      </p:sp>
      <p:sp>
        <p:nvSpPr>
          <p:cNvPr id="891" name="Google Shape;891;g318fcb6a07b_0_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47</a:t>
            </a:fld>
            <a:endParaRPr/>
          </a:p>
        </p:txBody>
      </p:sp>
      <p:sp>
        <p:nvSpPr>
          <p:cNvPr id="892" name="Google Shape;892;g318fcb6a07b_0_3"/>
          <p:cNvSpPr txBox="1">
            <a:spLocks noGrp="1"/>
          </p:cNvSpPr>
          <p:nvPr>
            <p:ph type="body" idx="1"/>
          </p:nvPr>
        </p:nvSpPr>
        <p:spPr>
          <a:xfrm>
            <a:off x="838200" y="1894114"/>
            <a:ext cx="10515600" cy="4180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hlinkClick r:id="rId3"/>
              </a:rPr>
              <a:t>https://github.com/aakashgoel12/BITS/blob/main/ComputerVision/Class%2001%20Introduction/Basic_Image_details.ipynb</a:t>
            </a:r>
            <a:endParaRPr lang="en-US"/>
          </a:p>
          <a:p>
            <a:pPr marL="0" lvl="0" indent="0" algn="l" rtl="0">
              <a:spcBef>
                <a:spcPts val="1000"/>
              </a:spcBef>
              <a:spcAft>
                <a:spcPts val="0"/>
              </a:spcAft>
              <a:buNone/>
            </a:pPr>
            <a:endParaRPr dirty="0"/>
          </a:p>
        </p:txBody>
      </p:sp>
      <p:sp>
        <p:nvSpPr>
          <p:cNvPr id="893" name="Google Shape;893;g318fcb6a07b_0_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899" name="Google Shape;899;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48</a:t>
            </a:fld>
            <a:endParaRPr/>
          </a:p>
        </p:txBody>
      </p:sp>
      <p:sp>
        <p:nvSpPr>
          <p:cNvPr id="901" name="Google Shape;901;g24320ba2c05_0_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723946f586_0_107"/>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US" sz="4400"/>
              <a:t>What will you learn in this course?</a:t>
            </a:r>
            <a:endParaRPr/>
          </a:p>
        </p:txBody>
      </p:sp>
      <p:sp>
        <p:nvSpPr>
          <p:cNvPr id="288" name="Google Shape;288;g2723946f586_0_107"/>
          <p:cNvSpPr txBox="1">
            <a:spLocks noGrp="1"/>
          </p:cNvSpPr>
          <p:nvPr>
            <p:ph type="body" idx="2"/>
          </p:nvPr>
        </p:nvSpPr>
        <p:spPr>
          <a:xfrm>
            <a:off x="653375" y="1494881"/>
            <a:ext cx="10912800" cy="5042100"/>
          </a:xfrm>
          <a:prstGeom prst="rect">
            <a:avLst/>
          </a:prstGeom>
          <a:noFill/>
          <a:ln>
            <a:noFill/>
          </a:ln>
        </p:spPr>
        <p:txBody>
          <a:bodyPr spcFirstLastPara="1" wrap="square" lIns="91425" tIns="45700" rIns="91425" bIns="45700" anchor="t" anchorCtr="0">
            <a:noAutofit/>
          </a:bodyPr>
          <a:lstStyle/>
          <a:p>
            <a:pPr marL="571500" lvl="0" indent="-342900" algn="l" rtl="0">
              <a:lnSpc>
                <a:spcPct val="100000"/>
              </a:lnSpc>
              <a:spcBef>
                <a:spcPts val="1000"/>
              </a:spcBef>
              <a:spcAft>
                <a:spcPts val="0"/>
              </a:spcAft>
              <a:buSzPts val="1400"/>
              <a:buFont typeface="Arial"/>
              <a:buAutoNum type="arabicPeriod"/>
            </a:pPr>
            <a:r>
              <a:rPr lang="en-US" sz="1800"/>
              <a:t>Computer Vision Fundamentals;  (~2 Sessions ) </a:t>
            </a:r>
            <a:endParaRPr/>
          </a:p>
          <a:p>
            <a:pPr marL="571500" lvl="0" indent="-342900" algn="l" rtl="0">
              <a:lnSpc>
                <a:spcPct val="100000"/>
              </a:lnSpc>
              <a:spcBef>
                <a:spcPts val="1000"/>
              </a:spcBef>
              <a:spcAft>
                <a:spcPts val="0"/>
              </a:spcAft>
              <a:buSzPts val="1400"/>
              <a:buFont typeface="Arial"/>
              <a:buAutoNum type="arabicPeriod"/>
            </a:pPr>
            <a:r>
              <a:rPr lang="en-US" sz="1800"/>
              <a:t>Selected Topics in Low Level Vision &amp; Mid Level Vision; (~3 Sessions) </a:t>
            </a:r>
            <a:endParaRPr/>
          </a:p>
          <a:p>
            <a:pPr marL="571500" lvl="0" indent="-342900" algn="l" rtl="0">
              <a:lnSpc>
                <a:spcPct val="100000"/>
              </a:lnSpc>
              <a:spcBef>
                <a:spcPts val="1000"/>
              </a:spcBef>
              <a:spcAft>
                <a:spcPts val="0"/>
              </a:spcAft>
              <a:buSzPts val="1400"/>
              <a:buFont typeface="Arial"/>
              <a:buAutoNum type="arabicPeriod"/>
            </a:pPr>
            <a:r>
              <a:rPr lang="en-US" sz="1800"/>
              <a:t>Review of Deep Learning Approaches for Computer Vision ( ~ 1 Session) 		   </a:t>
            </a:r>
            <a:r>
              <a:rPr lang="en-US" sz="1800">
                <a:highlight>
                  <a:srgbClr val="FFFF00"/>
                </a:highlight>
              </a:rPr>
              <a:t>[ </a:t>
            </a:r>
            <a:r>
              <a:rPr lang="en-US" sz="1800">
                <a:solidFill>
                  <a:srgbClr val="FF0000"/>
                </a:solidFill>
                <a:highlight>
                  <a:srgbClr val="FFFF00"/>
                </a:highlight>
              </a:rPr>
              <a:t>As Webinar </a:t>
            </a:r>
            <a:r>
              <a:rPr lang="en-US" sz="1800"/>
              <a:t>] </a:t>
            </a:r>
            <a:endParaRPr/>
          </a:p>
          <a:p>
            <a:pPr marL="571500" lvl="0" indent="-342900" algn="l" rtl="0">
              <a:lnSpc>
                <a:spcPct val="100000"/>
              </a:lnSpc>
              <a:spcBef>
                <a:spcPts val="1000"/>
              </a:spcBef>
              <a:spcAft>
                <a:spcPts val="0"/>
              </a:spcAft>
              <a:buSzPts val="1400"/>
              <a:buFont typeface="Arial"/>
              <a:buAutoNum type="arabicPeriod"/>
            </a:pPr>
            <a:r>
              <a:rPr lang="en-US" sz="1800"/>
              <a:t>Image Classification – Problem, Deep Learning Architectures, Metrics, Use cases. ( ~2 Sessions) </a:t>
            </a:r>
            <a:endParaRPr/>
          </a:p>
          <a:p>
            <a:pPr marL="571500" lvl="0" indent="-342900" algn="l" rtl="0">
              <a:lnSpc>
                <a:spcPct val="100000"/>
              </a:lnSpc>
              <a:spcBef>
                <a:spcPts val="1000"/>
              </a:spcBef>
              <a:spcAft>
                <a:spcPts val="0"/>
              </a:spcAft>
              <a:buSzPts val="1400"/>
              <a:buFont typeface="Arial"/>
              <a:buAutoNum type="arabicPeriod"/>
            </a:pPr>
            <a:r>
              <a:rPr lang="en-US" sz="1800"/>
              <a:t>Classic &amp; Modern Approaches, Applications  for </a:t>
            </a:r>
            <a:endParaRPr/>
          </a:p>
          <a:p>
            <a:pPr marL="228600" lvl="0" indent="0" algn="l" rtl="0">
              <a:lnSpc>
                <a:spcPct val="100000"/>
              </a:lnSpc>
              <a:spcBef>
                <a:spcPts val="1000"/>
              </a:spcBef>
              <a:spcAft>
                <a:spcPts val="0"/>
              </a:spcAft>
              <a:buSzPts val="1400"/>
              <a:buNone/>
            </a:pPr>
            <a:r>
              <a:rPr lang="en-US" sz="1800"/>
              <a:t>	(a) Object Detection, Recognition (~2 Sessions ) </a:t>
            </a:r>
            <a:endParaRPr/>
          </a:p>
          <a:p>
            <a:pPr marL="228600" lvl="0" indent="0" algn="l" rtl="0">
              <a:lnSpc>
                <a:spcPct val="100000"/>
              </a:lnSpc>
              <a:spcBef>
                <a:spcPts val="1000"/>
              </a:spcBef>
              <a:spcAft>
                <a:spcPts val="0"/>
              </a:spcAft>
              <a:buSzPts val="1400"/>
              <a:buNone/>
            </a:pPr>
            <a:r>
              <a:rPr lang="en-US" sz="1800"/>
              <a:t>	(b) Face Detection, Recognition ( ~1 Session ) 				                             </a:t>
            </a:r>
            <a:r>
              <a:rPr lang="en-US" sz="1800">
                <a:highlight>
                  <a:srgbClr val="FFFF00"/>
                </a:highlight>
              </a:rPr>
              <a:t>[ </a:t>
            </a:r>
            <a:r>
              <a:rPr lang="en-US" sz="1800">
                <a:solidFill>
                  <a:srgbClr val="FF0000"/>
                </a:solidFill>
                <a:highlight>
                  <a:srgbClr val="FFFF00"/>
                </a:highlight>
              </a:rPr>
              <a:t>As Webinar </a:t>
            </a:r>
            <a:r>
              <a:rPr lang="en-US" sz="1800">
                <a:highlight>
                  <a:srgbClr val="FFFF00"/>
                </a:highlight>
              </a:rPr>
              <a:t>] </a:t>
            </a:r>
            <a:endParaRPr/>
          </a:p>
          <a:p>
            <a:pPr marL="228600" lvl="0" indent="0" algn="l" rtl="0">
              <a:lnSpc>
                <a:spcPct val="100000"/>
              </a:lnSpc>
              <a:spcBef>
                <a:spcPts val="1000"/>
              </a:spcBef>
              <a:spcAft>
                <a:spcPts val="0"/>
              </a:spcAft>
              <a:buSzPts val="1400"/>
              <a:buNone/>
            </a:pPr>
            <a:r>
              <a:rPr lang="en-US" sz="1800"/>
              <a:t>	(c) Object Tracking (~2 Sessions) </a:t>
            </a:r>
            <a:endParaRPr/>
          </a:p>
          <a:p>
            <a:pPr marL="228600" lvl="0" indent="0" algn="l" rtl="0">
              <a:lnSpc>
                <a:spcPct val="100000"/>
              </a:lnSpc>
              <a:spcBef>
                <a:spcPts val="1000"/>
              </a:spcBef>
              <a:spcAft>
                <a:spcPts val="0"/>
              </a:spcAft>
              <a:buSzPts val="1400"/>
              <a:buNone/>
            </a:pPr>
            <a:r>
              <a:rPr lang="en-US" sz="1800"/>
              <a:t>	(d) Object Segmentation ( ~2 Sessions) </a:t>
            </a:r>
            <a:endParaRPr/>
          </a:p>
          <a:p>
            <a:pPr marL="228600" lvl="0" indent="0" algn="l" rtl="0">
              <a:lnSpc>
                <a:spcPct val="100000"/>
              </a:lnSpc>
              <a:spcBef>
                <a:spcPts val="1000"/>
              </a:spcBef>
              <a:spcAft>
                <a:spcPts val="0"/>
              </a:spcAft>
              <a:buSzPts val="1400"/>
              <a:buNone/>
            </a:pPr>
            <a:r>
              <a:rPr lang="en-US" sz="1800"/>
              <a:t>	(e) OCR (~ 1 Session) 						                                                       </a:t>
            </a:r>
            <a:r>
              <a:rPr lang="en-US" sz="1800">
                <a:highlight>
                  <a:srgbClr val="FFFF00"/>
                </a:highlight>
              </a:rPr>
              <a:t>[ </a:t>
            </a:r>
            <a:r>
              <a:rPr lang="en-US" sz="1800">
                <a:solidFill>
                  <a:srgbClr val="FF0000"/>
                </a:solidFill>
                <a:highlight>
                  <a:srgbClr val="FFFF00"/>
                </a:highlight>
              </a:rPr>
              <a:t>As Webinar </a:t>
            </a:r>
            <a:r>
              <a:rPr lang="en-US" sz="1800">
                <a:highlight>
                  <a:srgbClr val="FFFF00"/>
                </a:highlight>
              </a:rPr>
              <a:t>] </a:t>
            </a:r>
            <a:endParaRPr/>
          </a:p>
          <a:p>
            <a:pPr marL="571500" lvl="0" indent="-342900" algn="l" rtl="0">
              <a:lnSpc>
                <a:spcPct val="100000"/>
              </a:lnSpc>
              <a:spcBef>
                <a:spcPts val="1000"/>
              </a:spcBef>
              <a:spcAft>
                <a:spcPts val="0"/>
              </a:spcAft>
              <a:buSzPts val="1400"/>
              <a:buFont typeface="Arial"/>
              <a:buAutoNum type="arabicPeriod" startAt="6"/>
            </a:pPr>
            <a:r>
              <a:rPr lang="en-US" sz="1800"/>
              <a:t>Visual Bag of Words &amp; Semantic Hierarchy (~1 Session) </a:t>
            </a:r>
            <a:endParaRPr/>
          </a:p>
          <a:p>
            <a:pPr marL="571500" lvl="0" indent="-342900" algn="l" rtl="0">
              <a:lnSpc>
                <a:spcPct val="100000"/>
              </a:lnSpc>
              <a:spcBef>
                <a:spcPts val="1000"/>
              </a:spcBef>
              <a:spcAft>
                <a:spcPts val="0"/>
              </a:spcAft>
              <a:buSzPts val="1400"/>
              <a:buFont typeface="Arial"/>
              <a:buAutoNum type="arabicPeriod" startAt="6"/>
            </a:pPr>
            <a:r>
              <a:rPr lang="en-US" sz="1800"/>
              <a:t>Edge Devices for Computer Vision (~1 Session ) 				                            </a:t>
            </a:r>
            <a:r>
              <a:rPr lang="en-US" sz="1800">
                <a:highlight>
                  <a:srgbClr val="FFFF00"/>
                </a:highlight>
              </a:rPr>
              <a:t>[ </a:t>
            </a:r>
            <a:r>
              <a:rPr lang="en-US" sz="1800">
                <a:solidFill>
                  <a:srgbClr val="FF0000"/>
                </a:solidFill>
                <a:highlight>
                  <a:srgbClr val="FFFF00"/>
                </a:highlight>
              </a:rPr>
              <a:t>As Webinar </a:t>
            </a:r>
            <a:r>
              <a:rPr lang="en-US" sz="1800">
                <a:highlight>
                  <a:srgbClr val="FFFF00"/>
                </a:highlight>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723946f586_0_112"/>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US" sz="4400"/>
              <a:t>What will you learn in this course?</a:t>
            </a:r>
            <a:endParaRPr/>
          </a:p>
        </p:txBody>
      </p:sp>
      <p:sp>
        <p:nvSpPr>
          <p:cNvPr id="294" name="Google Shape;294;g2723946f586_0_112"/>
          <p:cNvSpPr txBox="1">
            <a:spLocks noGrp="1"/>
          </p:cNvSpPr>
          <p:nvPr>
            <p:ph type="body" idx="2"/>
          </p:nvPr>
        </p:nvSpPr>
        <p:spPr>
          <a:xfrm>
            <a:off x="653375" y="1494881"/>
            <a:ext cx="10912800" cy="5042100"/>
          </a:xfrm>
          <a:prstGeom prst="rect">
            <a:avLst/>
          </a:prstGeom>
          <a:noFill/>
          <a:ln>
            <a:noFill/>
          </a:ln>
        </p:spPr>
        <p:txBody>
          <a:bodyPr spcFirstLastPara="1" wrap="square" lIns="91425" tIns="45700" rIns="91425" bIns="45700" anchor="t" anchorCtr="0">
            <a:noAutofit/>
          </a:bodyPr>
          <a:lstStyle/>
          <a:p>
            <a:pPr marL="571500" lvl="0" indent="-342900" algn="l" rtl="0">
              <a:lnSpc>
                <a:spcPct val="100000"/>
              </a:lnSpc>
              <a:spcBef>
                <a:spcPts val="1000"/>
              </a:spcBef>
              <a:spcAft>
                <a:spcPts val="0"/>
              </a:spcAft>
              <a:buSzPts val="1400"/>
              <a:buFont typeface="Noto Sans Symbols"/>
              <a:buChar char="❑"/>
            </a:pPr>
            <a:r>
              <a:rPr lang="en-US" sz="2400"/>
              <a:t>On your learning</a:t>
            </a:r>
            <a:endParaRPr/>
          </a:p>
          <a:p>
            <a:pPr marL="1028700" lvl="1" indent="-342900" algn="l" rtl="0">
              <a:lnSpc>
                <a:spcPct val="100000"/>
              </a:lnSpc>
              <a:spcBef>
                <a:spcPts val="500"/>
              </a:spcBef>
              <a:spcAft>
                <a:spcPts val="0"/>
              </a:spcAft>
              <a:buSzPts val="1400"/>
              <a:buFont typeface="Noto Sans Symbols"/>
              <a:buChar char="❑"/>
            </a:pPr>
            <a:r>
              <a:rPr lang="en-US" sz="2400"/>
              <a:t>Reading materials given at the end of each class</a:t>
            </a:r>
            <a:endParaRPr/>
          </a:p>
          <a:p>
            <a:pPr marL="1028700" lvl="1" indent="-342900" algn="l" rtl="0">
              <a:lnSpc>
                <a:spcPct val="100000"/>
              </a:lnSpc>
              <a:spcBef>
                <a:spcPts val="500"/>
              </a:spcBef>
              <a:spcAft>
                <a:spcPts val="0"/>
              </a:spcAft>
              <a:buSzPts val="1400"/>
              <a:buFont typeface="Noto Sans Symbols"/>
              <a:buChar char="❑"/>
            </a:pPr>
            <a:r>
              <a:rPr lang="en-US" sz="2400"/>
              <a:t>Most of the topics needs to balance depth and breadth. We will use research articles and other online materials quite frequently.  </a:t>
            </a:r>
            <a:endParaRPr/>
          </a:p>
          <a:p>
            <a:pPr marL="1028700" lvl="1" indent="-342900" algn="l" rtl="0">
              <a:lnSpc>
                <a:spcPct val="100000"/>
              </a:lnSpc>
              <a:spcBef>
                <a:spcPts val="500"/>
              </a:spcBef>
              <a:spcAft>
                <a:spcPts val="0"/>
              </a:spcAft>
              <a:buSzPts val="1400"/>
              <a:buFont typeface="Noto Sans Symbols"/>
              <a:buChar char="❑"/>
            </a:pPr>
            <a:r>
              <a:rPr lang="en-US" sz="2400"/>
              <a:t>Python demonstrations will be part of regular classes as required 🡪 TA’s will join the lectures sessions to support with demonstration. </a:t>
            </a:r>
            <a:endParaRPr/>
          </a:p>
          <a:p>
            <a:pPr marL="1028700" lvl="1" indent="-342900" algn="l" rtl="0">
              <a:lnSpc>
                <a:spcPct val="100000"/>
              </a:lnSpc>
              <a:spcBef>
                <a:spcPts val="500"/>
              </a:spcBef>
              <a:spcAft>
                <a:spcPts val="0"/>
              </a:spcAft>
              <a:buSzPts val="1400"/>
              <a:buFont typeface="Noto Sans Symbols"/>
              <a:buChar char="❑"/>
            </a:pPr>
            <a:r>
              <a:rPr lang="en-US" sz="2400"/>
              <a:t>Wherever necessary, stress will be given to related classic topics in Computer Vision. </a:t>
            </a:r>
            <a:endParaRPr/>
          </a:p>
          <a:p>
            <a:pPr marL="1028700" lvl="1" indent="-342900" algn="l" rtl="0">
              <a:lnSpc>
                <a:spcPct val="100000"/>
              </a:lnSpc>
              <a:spcBef>
                <a:spcPts val="500"/>
              </a:spcBef>
              <a:spcAft>
                <a:spcPts val="0"/>
              </a:spcAft>
              <a:buSzPts val="1400"/>
              <a:buFont typeface="Noto Sans Symbols"/>
              <a:buChar char="❑"/>
            </a:pPr>
            <a:r>
              <a:rPr lang="en-US" sz="2400"/>
              <a:t>Assignment problems [to be solved in a group of maximum of 4 members ] will be given on natural images  and remote sensing images &amp; you can make a choice.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723946f586_0_1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7</a:t>
            </a:fld>
            <a:endParaRPr/>
          </a:p>
        </p:txBody>
      </p:sp>
      <p:sp>
        <p:nvSpPr>
          <p:cNvPr id="301" name="Google Shape;301;g2723946f586_0_117"/>
          <p:cNvSpPr txBox="1">
            <a:spLocks noGrp="1"/>
          </p:cNvSpPr>
          <p:nvPr>
            <p:ph type="body" idx="1"/>
          </p:nvPr>
        </p:nvSpPr>
        <p:spPr>
          <a:xfrm>
            <a:off x="838200" y="593889"/>
            <a:ext cx="10515600" cy="59412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Char char="•"/>
            </a:pPr>
            <a:r>
              <a:rPr lang="en-US" sz="2400"/>
              <a:t>Plagiarism Policy</a:t>
            </a:r>
            <a:endParaRPr sz="2400"/>
          </a:p>
          <a:p>
            <a:pPr marL="534009" marR="630613" lvl="0" indent="-1219" algn="just" rtl="0">
              <a:lnSpc>
                <a:spcPct val="97657"/>
              </a:lnSpc>
              <a:spcBef>
                <a:spcPts val="2130"/>
              </a:spcBef>
              <a:spcAft>
                <a:spcPts val="0"/>
              </a:spcAft>
              <a:buSzPts val="2800"/>
              <a:buNone/>
            </a:pPr>
            <a:r>
              <a:rPr lang="en-US" sz="1933">
                <a:solidFill>
                  <a:srgbClr val="7030A0"/>
                </a:solidFill>
                <a:latin typeface="Cambria"/>
                <a:ea typeface="Cambria"/>
                <a:cs typeface="Cambria"/>
                <a:sym typeface="Cambria"/>
              </a:rPr>
              <a:t>All submissions for graded components must be the result of your original effort. It is strictly prohibited to copy and paste verbatim from any sources, whether online or from your peers. The use of unauthorized sources or materials, as well as collusion or unauthorized collaboration to gain an unfair advantage, is also strictly prohibited. </a:t>
            </a:r>
            <a:endParaRPr/>
          </a:p>
          <a:p>
            <a:pPr marL="534009" marR="630613" lvl="0" indent="-1219" algn="just" rtl="0">
              <a:lnSpc>
                <a:spcPct val="97657"/>
              </a:lnSpc>
              <a:spcBef>
                <a:spcPts val="2130"/>
              </a:spcBef>
              <a:spcAft>
                <a:spcPts val="0"/>
              </a:spcAft>
              <a:buSzPts val="2800"/>
              <a:buNone/>
            </a:pPr>
            <a:r>
              <a:rPr lang="en-US" sz="1933" i="1">
                <a:solidFill>
                  <a:srgbClr val="385623"/>
                </a:solidFill>
                <a:latin typeface="Cambria"/>
                <a:ea typeface="Cambria"/>
                <a:cs typeface="Cambria"/>
                <a:sym typeface="Cambria"/>
              </a:rPr>
              <a:t>Please note that we will not distinguish between the person sharing their resources and the one receiving them for plagiarism, and the consequences will apply to both parties equally. </a:t>
            </a:r>
            <a:endParaRPr/>
          </a:p>
          <a:p>
            <a:pPr marL="534009" marR="630613" lvl="0" indent="-1219" algn="just" rtl="0">
              <a:lnSpc>
                <a:spcPct val="97657"/>
              </a:lnSpc>
              <a:spcBef>
                <a:spcPts val="0"/>
              </a:spcBef>
              <a:spcAft>
                <a:spcPts val="0"/>
              </a:spcAft>
              <a:buSzPts val="2800"/>
              <a:buNone/>
            </a:pPr>
            <a:endParaRPr sz="1933">
              <a:latin typeface="Cambria"/>
              <a:ea typeface="Cambria"/>
              <a:cs typeface="Cambria"/>
              <a:sym typeface="Cambria"/>
            </a:endParaRPr>
          </a:p>
          <a:p>
            <a:pPr marL="534009" marR="630613" lvl="0" indent="-1219" algn="just" rtl="0">
              <a:lnSpc>
                <a:spcPct val="97657"/>
              </a:lnSpc>
              <a:spcBef>
                <a:spcPts val="0"/>
              </a:spcBef>
              <a:spcAft>
                <a:spcPts val="0"/>
              </a:spcAft>
              <a:buSzPts val="2800"/>
              <a:buNone/>
            </a:pPr>
            <a:r>
              <a:rPr lang="en-US" sz="1933" i="1">
                <a:solidFill>
                  <a:srgbClr val="C00000"/>
                </a:solidFill>
                <a:latin typeface="Cambria"/>
                <a:ea typeface="Cambria"/>
                <a:cs typeface="Cambria"/>
                <a:sym typeface="Cambria"/>
              </a:rPr>
              <a:t>In cases where suspicious circumstances arise, such as identical verbatim answers or a significant overlap of unreasonable similarities in a set of submissions, will be investigated, and severe punishments will be imposed on all those found guilty of plagiarism.</a:t>
            </a:r>
            <a:endParaRPr sz="2733" i="1">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723946f586_0_73"/>
          <p:cNvSpPr txBox="1">
            <a:spLocks noGrp="1"/>
          </p:cNvSpPr>
          <p:nvPr>
            <p:ph type="title"/>
          </p:nvPr>
        </p:nvSpPr>
        <p:spPr>
          <a:xfrm>
            <a:off x="468449" y="1671639"/>
            <a:ext cx="6005400" cy="653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Agenda</a:t>
            </a:r>
            <a:endParaRPr/>
          </a:p>
        </p:txBody>
      </p:sp>
      <p:sp>
        <p:nvSpPr>
          <p:cNvPr id="308" name="Google Shape;308;g2723946f586_0_73"/>
          <p:cNvSpPr txBox="1">
            <a:spLocks noGrp="1"/>
          </p:cNvSpPr>
          <p:nvPr>
            <p:ph type="body" idx="1"/>
          </p:nvPr>
        </p:nvSpPr>
        <p:spPr>
          <a:xfrm>
            <a:off x="1362075" y="2586450"/>
            <a:ext cx="8480400" cy="3304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Introduction to the course: </a:t>
            </a:r>
            <a:endParaRPr/>
          </a:p>
          <a:p>
            <a:pPr marL="457200" lvl="0" indent="0" algn="l" rtl="0">
              <a:spcBef>
                <a:spcPts val="1000"/>
              </a:spcBef>
              <a:spcAft>
                <a:spcPts val="0"/>
              </a:spcAft>
              <a:buNone/>
            </a:pPr>
            <a:r>
              <a:rPr lang="en-US"/>
              <a:t>What is Computer Vision? </a:t>
            </a:r>
            <a:endParaRPr/>
          </a:p>
          <a:p>
            <a:pPr marL="457200" lvl="0" indent="0" algn="l" rtl="0">
              <a:spcBef>
                <a:spcPts val="1000"/>
              </a:spcBef>
              <a:spcAft>
                <a:spcPts val="0"/>
              </a:spcAft>
              <a:buNone/>
            </a:pPr>
            <a:r>
              <a:rPr lang="en-US"/>
              <a:t>Why Computer Vision is hard? </a:t>
            </a:r>
            <a:endParaRPr/>
          </a:p>
          <a:p>
            <a:pPr marL="457200" lvl="0" indent="0" algn="l" rtl="0">
              <a:spcBef>
                <a:spcPts val="1000"/>
              </a:spcBef>
              <a:spcAft>
                <a:spcPts val="0"/>
              </a:spcAft>
              <a:buNone/>
            </a:pPr>
            <a:r>
              <a:rPr lang="en-US"/>
              <a:t>Applications of Computer Vision </a:t>
            </a:r>
            <a:endParaRPr/>
          </a:p>
          <a:p>
            <a:pPr marL="457200" lvl="0" indent="0" algn="l" rtl="0">
              <a:spcBef>
                <a:spcPts val="1000"/>
              </a:spcBef>
              <a:spcAft>
                <a:spcPts val="0"/>
              </a:spcAft>
              <a:buClr>
                <a:schemeClr val="dk1"/>
              </a:buClr>
              <a:buSzPts val="1100"/>
              <a:buFont typeface="Arial"/>
              <a:buNone/>
            </a:pPr>
            <a:r>
              <a:rPr lang="en-US"/>
              <a:t>Image representation and image analysis tasks </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
        <p:nvSpPr>
          <p:cNvPr id="309" name="Google Shape;309;g2723946f586_0_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723946f586_0_1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9</a:t>
            </a:fld>
            <a:endParaRPr/>
          </a:p>
        </p:txBody>
      </p:sp>
      <p:pic>
        <p:nvPicPr>
          <p:cNvPr id="316" name="Google Shape;316;g2723946f586_0_144"/>
          <p:cNvPicPr preferRelativeResize="0"/>
          <p:nvPr/>
        </p:nvPicPr>
        <p:blipFill>
          <a:blip r:embed="rId3">
            <a:alphaModFix/>
          </a:blip>
          <a:stretch>
            <a:fillRect/>
          </a:stretch>
        </p:blipFill>
        <p:spPr>
          <a:xfrm>
            <a:off x="838200" y="0"/>
            <a:ext cx="8694683" cy="6558455"/>
          </a:xfrm>
          <a:prstGeom prst="rect">
            <a:avLst/>
          </a:prstGeom>
          <a:noFill/>
          <a:ln>
            <a:noFill/>
          </a:ln>
        </p:spPr>
      </p:pic>
      <p:sp>
        <p:nvSpPr>
          <p:cNvPr id="317" name="Google Shape;317;g2723946f586_0_14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rPr>
              <a:t>CV 1: Introduction to Computer Vision</a:t>
            </a:r>
            <a:endParaRPr sz="800">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67</TotalTime>
  <Words>2312</Words>
  <Application>Microsoft Office PowerPoint</Application>
  <PresentationFormat>Widescreen</PresentationFormat>
  <Paragraphs>302</Paragraphs>
  <Slides>48</Slides>
  <Notes>43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Arial</vt:lpstr>
      <vt:lpstr>Times New Roman</vt:lpstr>
      <vt:lpstr>Calibri</vt:lpstr>
      <vt:lpstr>Open Sans</vt:lpstr>
      <vt:lpstr>Noto Sans Symbols</vt:lpstr>
      <vt:lpstr>Cambria</vt:lpstr>
      <vt:lpstr>Office Theme</vt:lpstr>
      <vt:lpstr>1_Office Theme</vt:lpstr>
      <vt:lpstr>Aakash Goel https://www.linkedin.com/in/goelaakash123/</vt:lpstr>
      <vt:lpstr>PowerPoint Presentation</vt:lpstr>
      <vt:lpstr>PowerPoint Presentation</vt:lpstr>
      <vt:lpstr>Evaluation Plan </vt:lpstr>
      <vt:lpstr>What will you learn in this course?</vt:lpstr>
      <vt:lpstr>What will you learn in this course?</vt:lpstr>
      <vt:lpstr>PowerPoint Presentation</vt:lpstr>
      <vt:lpstr>Agenda</vt:lpstr>
      <vt:lpstr>PowerPoint Presentation</vt:lpstr>
      <vt:lpstr>PowerPoint Presentation</vt:lpstr>
      <vt:lpstr>PowerPoint Presentation</vt:lpstr>
      <vt:lpstr>PowerPoint Presentation</vt:lpstr>
      <vt:lpstr>PowerPoint Presentation</vt:lpstr>
      <vt:lpstr>Why is computer vision difficult?</vt:lpstr>
      <vt:lpstr>Why is computer vision difficult?</vt:lpstr>
      <vt:lpstr>Vision is Multi-disciplinary</vt:lpstr>
      <vt:lpstr>Every image tells a story</vt:lpstr>
      <vt:lpstr>Can computers match human perception?</vt:lpstr>
      <vt:lpstr>But humans can tell a lot about a scene from a little information…</vt:lpstr>
      <vt:lpstr>What is in here?</vt:lpstr>
      <vt:lpstr>The goal of computer vision</vt:lpstr>
      <vt:lpstr>Applications of Computer Vision</vt:lpstr>
      <vt:lpstr>The goal of computer vision</vt:lpstr>
      <vt:lpstr>The goal of computer vision</vt:lpstr>
      <vt:lpstr>PowerPoint Presentation</vt:lpstr>
      <vt:lpstr>PowerPoint Presentation</vt:lpstr>
      <vt:lpstr>The goal of computer vision</vt:lpstr>
      <vt:lpstr>The goal of computer vision</vt:lpstr>
      <vt:lpstr>Why study computer vision?</vt:lpstr>
      <vt:lpstr>Optical character recognition (OCR)</vt:lpstr>
      <vt:lpstr>Face detection</vt:lpstr>
      <vt:lpstr>Face analysis and recognition</vt:lpstr>
      <vt:lpstr>Login without a password</vt:lpstr>
      <vt:lpstr>Bird identification</vt:lpstr>
      <vt:lpstr>Image synthesis</vt:lpstr>
      <vt:lpstr>Which face is real?</vt:lpstr>
      <vt:lpstr>Smart cars</vt:lpstr>
      <vt:lpstr>Robotics</vt:lpstr>
      <vt:lpstr>Medical imaging</vt:lpstr>
      <vt:lpstr>Current state of the art</vt:lpstr>
      <vt:lpstr>PowerPoint Presentation</vt:lpstr>
      <vt:lpstr>PowerPoint Presentation</vt:lpstr>
      <vt:lpstr>PowerPoint Presentation</vt:lpstr>
      <vt:lpstr>Image representation</vt:lpstr>
      <vt:lpstr>Image Analysis</vt:lpstr>
      <vt:lpstr>Wrap-up + QA</vt:lpstr>
      <vt:lpstr>Hands-on session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31</cp:revision>
  <dcterms:created xsi:type="dcterms:W3CDTF">2023-01-18T09:26:06Z</dcterms:created>
  <dcterms:modified xsi:type="dcterms:W3CDTF">2025-05-05T10:28:42Z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